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5"/>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4" r:id="rId26"/>
    <p:sldId id="285" r:id="rId27"/>
    <p:sldId id="286" r:id="rId28"/>
    <p:sldId id="287" r:id="rId29"/>
    <p:sldId id="288" r:id="rId30"/>
    <p:sldId id="289" r:id="rId31"/>
    <p:sldId id="290" r:id="rId32"/>
    <p:sldId id="291" r:id="rId33"/>
    <p:sldId id="292" r:id="rId34"/>
    <p:sldId id="293" r:id="rId35"/>
    <p:sldId id="294" r:id="rId36"/>
    <p:sldId id="295" r:id="rId37"/>
    <p:sldId id="296" r:id="rId38"/>
    <p:sldId id="297" r:id="rId39"/>
    <p:sldId id="298" r:id="rId40"/>
    <p:sldId id="300" r:id="rId41"/>
    <p:sldId id="282" r:id="rId42"/>
    <p:sldId id="283" r:id="rId43"/>
    <p:sldId id="301"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slide" Target="slides/slide25.xml" /><Relationship Id="rId39" Type="http://schemas.openxmlformats.org/officeDocument/2006/relationships/slide" Target="slides/slide38.xml" /><Relationship Id="rId3" Type="http://schemas.openxmlformats.org/officeDocument/2006/relationships/slide" Target="slides/slide2.xml" /><Relationship Id="rId21" Type="http://schemas.openxmlformats.org/officeDocument/2006/relationships/slide" Target="slides/slide20.xml" /><Relationship Id="rId34" Type="http://schemas.openxmlformats.org/officeDocument/2006/relationships/slide" Target="slides/slide33.xml" /><Relationship Id="rId42" Type="http://schemas.openxmlformats.org/officeDocument/2006/relationships/slide" Target="slides/slide41.xml" /><Relationship Id="rId47" Type="http://schemas.openxmlformats.org/officeDocument/2006/relationships/viewProps" Target="viewProps.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33" Type="http://schemas.openxmlformats.org/officeDocument/2006/relationships/slide" Target="slides/slide32.xml" /><Relationship Id="rId38" Type="http://schemas.openxmlformats.org/officeDocument/2006/relationships/slide" Target="slides/slide37.xml" /><Relationship Id="rId46" Type="http://schemas.openxmlformats.org/officeDocument/2006/relationships/presProps" Target="presProps.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29" Type="http://schemas.openxmlformats.org/officeDocument/2006/relationships/slide" Target="slides/slide28.xml" /><Relationship Id="rId41" Type="http://schemas.openxmlformats.org/officeDocument/2006/relationships/slide" Target="slides/slide40.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slide" Target="slides/slide23.xml" /><Relationship Id="rId32" Type="http://schemas.openxmlformats.org/officeDocument/2006/relationships/slide" Target="slides/slide31.xml" /><Relationship Id="rId37" Type="http://schemas.openxmlformats.org/officeDocument/2006/relationships/slide" Target="slides/slide36.xml" /><Relationship Id="rId40" Type="http://schemas.openxmlformats.org/officeDocument/2006/relationships/slide" Target="slides/slide39.xml" /><Relationship Id="rId45" Type="http://schemas.openxmlformats.org/officeDocument/2006/relationships/notesMaster" Target="notesMasters/notesMaster1.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slide" Target="slides/slide27.xml" /><Relationship Id="rId36" Type="http://schemas.openxmlformats.org/officeDocument/2006/relationships/slide" Target="slides/slide35.xml" /><Relationship Id="rId49" Type="http://schemas.openxmlformats.org/officeDocument/2006/relationships/tableStyles" Target="tableStyles.xml"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slide" Target="slides/slide30.xml" /><Relationship Id="rId44" Type="http://schemas.openxmlformats.org/officeDocument/2006/relationships/slide" Target="slides/slide43.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slide" Target="slides/slide26.xml" /><Relationship Id="rId30" Type="http://schemas.openxmlformats.org/officeDocument/2006/relationships/slide" Target="slides/slide29.xml" /><Relationship Id="rId35" Type="http://schemas.openxmlformats.org/officeDocument/2006/relationships/slide" Target="slides/slide34.xml" /><Relationship Id="rId43" Type="http://schemas.openxmlformats.org/officeDocument/2006/relationships/slide" Target="slides/slide42.xml" /><Relationship Id="rId48" Type="http://schemas.openxmlformats.org/officeDocument/2006/relationships/theme" Target="theme/theme1.xml" /><Relationship Id="rId8" Type="http://schemas.openxmlformats.org/officeDocument/2006/relationships/slide" Target="slides/slide7.xml" /></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A629BD-FE94-49A9-9269-931D36BB0E26}" type="datetimeFigureOut">
              <a:rPr lang="en-US" smtClean="0"/>
              <a:t>9/12/2022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B7AA1A-91F0-4D3D-80B1-D3339AB0F793}" type="slidenum">
              <a:rPr lang="en-US" smtClean="0"/>
              <a:t>‹#›</a:t>
            </a:fld>
            <a:endParaRPr lang="en-US"/>
          </a:p>
        </p:txBody>
      </p:sp>
    </p:spTree>
    <p:extLst>
      <p:ext uri="{BB962C8B-B14F-4D97-AF65-F5344CB8AC3E}">
        <p14:creationId xmlns:p14="http://schemas.microsoft.com/office/powerpoint/2010/main" val="37439818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3.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2.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Writing directly influences the following:</a:t>
            </a:r>
          </a:p>
          <a:p>
            <a:r>
              <a:rPr lang="en-US" dirty="0"/>
              <a:t>■ Your performance evaluations</a:t>
            </a:r>
          </a:p>
          <a:p>
            <a:r>
              <a:rPr lang="en-US" dirty="0"/>
              <a:t>■ Your professional reputation</a:t>
            </a:r>
          </a:p>
          <a:p>
            <a:r>
              <a:rPr lang="en-US" dirty="0"/>
              <a:t>■ Your organization’s productivity and success in the marketplace</a:t>
            </a:r>
          </a:p>
        </p:txBody>
      </p:sp>
      <p:sp>
        <p:nvSpPr>
          <p:cNvPr id="4" name="Slide Number Placeholder 3"/>
          <p:cNvSpPr>
            <a:spLocks noGrp="1"/>
          </p:cNvSpPr>
          <p:nvPr>
            <p:ph type="sldNum" sz="quarter" idx="10"/>
          </p:nvPr>
        </p:nvSpPr>
        <p:spPr/>
        <p:txBody>
          <a:bodyPr/>
          <a:lstStyle/>
          <a:p>
            <a:fld id="{DF61EA0F-A667-4B49-8422-0062BC55E249}" type="slidenum">
              <a:rPr lang="en-US" smtClean="0"/>
              <a:t>5</a:t>
            </a:fld>
            <a:endParaRPr lang="en-US"/>
          </a:p>
        </p:txBody>
      </p:sp>
    </p:spTree>
    <p:extLst>
      <p:ext uri="{BB962C8B-B14F-4D97-AF65-F5344CB8AC3E}">
        <p14:creationId xmlns:p14="http://schemas.microsoft.com/office/powerpoint/2010/main" val="11737764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Arguments can WIN without being ethical if they</a:t>
            </a:r>
            <a:r>
              <a:rPr lang="en-US" baseline="0" dirty="0"/>
              <a:t> WIN at any cost</a:t>
            </a:r>
            <a:endParaRPr lang="en-US" dirty="0"/>
          </a:p>
        </p:txBody>
      </p:sp>
      <p:sp>
        <p:nvSpPr>
          <p:cNvPr id="4" name="Slide Number Placeholder 3"/>
          <p:cNvSpPr>
            <a:spLocks noGrp="1"/>
          </p:cNvSpPr>
          <p:nvPr>
            <p:ph type="sldNum" sz="quarter" idx="10"/>
          </p:nvPr>
        </p:nvSpPr>
        <p:spPr/>
        <p:txBody>
          <a:bodyPr/>
          <a:lstStyle/>
          <a:p>
            <a:fld id="{FB491B74-9263-413B-843A-4211C67814F2}" type="slidenum">
              <a:rPr lang="en-US" smtClean="0"/>
              <a:t>28</a:t>
            </a:fld>
            <a:endParaRPr lang="en-US"/>
          </a:p>
        </p:txBody>
      </p:sp>
    </p:spTree>
    <p:extLst>
      <p:ext uri="{BB962C8B-B14F-4D97-AF65-F5344CB8AC3E}">
        <p14:creationId xmlns:p14="http://schemas.microsoft.com/office/powerpoint/2010/main" val="11870459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    </a:t>
            </a:r>
          </a:p>
        </p:txBody>
      </p:sp>
      <p:sp>
        <p:nvSpPr>
          <p:cNvPr id="4" name="Slide Number Placeholder 3"/>
          <p:cNvSpPr>
            <a:spLocks noGrp="1"/>
          </p:cNvSpPr>
          <p:nvPr>
            <p:ph type="sldNum" sz="quarter" idx="10"/>
          </p:nvPr>
        </p:nvSpPr>
        <p:spPr/>
        <p:txBody>
          <a:bodyPr/>
          <a:lstStyle/>
          <a:p>
            <a:fld id="{FB491B74-9263-413B-843A-4211C67814F2}" type="slidenum">
              <a:rPr lang="en-US" smtClean="0"/>
              <a:t>29</a:t>
            </a:fld>
            <a:endParaRPr lang="en-US"/>
          </a:p>
        </p:txBody>
      </p:sp>
    </p:spTree>
    <p:extLst>
      <p:ext uri="{BB962C8B-B14F-4D97-AF65-F5344CB8AC3E}">
        <p14:creationId xmlns:p14="http://schemas.microsoft.com/office/powerpoint/2010/main" val="24241974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Ethical decisions are not always black and white.</a:t>
            </a:r>
            <a:r>
              <a:rPr lang="en-US" baseline="0" dirty="0"/>
              <a:t> Ethics are often compromised because of outside pressure.</a:t>
            </a:r>
            <a:endParaRPr lang="en-US" dirty="0"/>
          </a:p>
          <a:p>
            <a:endParaRPr lang="en-US" dirty="0"/>
          </a:p>
          <a:p>
            <a:r>
              <a:rPr lang="en-US" dirty="0"/>
              <a:t>A decision that is more efficient, profitable</a:t>
            </a:r>
            <a:r>
              <a:rPr lang="en-US" baseline="0" dirty="0"/>
              <a:t> or better for the company might overshadow a person’s sense of what is right.</a:t>
            </a:r>
          </a:p>
          <a:p>
            <a:endParaRPr lang="en-US" baseline="0" dirty="0"/>
          </a:p>
        </p:txBody>
      </p:sp>
      <p:sp>
        <p:nvSpPr>
          <p:cNvPr id="4" name="Slide Number Placeholder 3"/>
          <p:cNvSpPr>
            <a:spLocks noGrp="1"/>
          </p:cNvSpPr>
          <p:nvPr>
            <p:ph type="sldNum" sz="quarter" idx="10"/>
          </p:nvPr>
        </p:nvSpPr>
        <p:spPr/>
        <p:txBody>
          <a:bodyPr/>
          <a:lstStyle/>
          <a:p>
            <a:fld id="{FB491B74-9263-413B-843A-4211C67814F2}" type="slidenum">
              <a:rPr lang="en-US" smtClean="0"/>
              <a:t>30</a:t>
            </a:fld>
            <a:endParaRPr lang="en-US"/>
          </a:p>
        </p:txBody>
      </p:sp>
    </p:spTree>
    <p:extLst>
      <p:ext uri="{BB962C8B-B14F-4D97-AF65-F5344CB8AC3E}">
        <p14:creationId xmlns:p14="http://schemas.microsoft.com/office/powerpoint/2010/main" val="34622171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Sometimes you have to choose between doing what you know is right</a:t>
            </a:r>
            <a:r>
              <a:rPr lang="en-US" baseline="0" dirty="0"/>
              <a:t> and doing what your employer or organization expects – that an Ethical Dilemma</a:t>
            </a:r>
          </a:p>
          <a:p>
            <a:endParaRPr lang="en-US" baseline="0" dirty="0"/>
          </a:p>
          <a:p>
            <a:r>
              <a:rPr lang="en-US" baseline="0" dirty="0"/>
              <a:t>Case Study: In these circumstances, you need to rely on your own ethical standards. In case of the reserve </a:t>
            </a:r>
            <a:r>
              <a:rPr lang="en-US" baseline="0" dirty="0" err="1"/>
              <a:t>gast</a:t>
            </a:r>
            <a:r>
              <a:rPr lang="en-US" baseline="0" dirty="0"/>
              <a:t> tanks, if you decide to </a:t>
            </a:r>
            <a:r>
              <a:rPr lang="en-US" baseline="0" dirty="0" err="1"/>
              <a:t>publicise</a:t>
            </a:r>
            <a:r>
              <a:rPr lang="en-US" baseline="0" dirty="0"/>
              <a:t> the problem, expect </a:t>
            </a:r>
            <a:r>
              <a:rPr lang="en-US" baseline="0" dirty="0" err="1"/>
              <a:t>yo</a:t>
            </a:r>
            <a:r>
              <a:rPr lang="en-US" baseline="0" dirty="0"/>
              <a:t> be fired for taking on the company.</a:t>
            </a:r>
            <a:endParaRPr lang="en-US" dirty="0"/>
          </a:p>
        </p:txBody>
      </p:sp>
      <p:sp>
        <p:nvSpPr>
          <p:cNvPr id="4" name="Slide Number Placeholder 3"/>
          <p:cNvSpPr>
            <a:spLocks noGrp="1"/>
          </p:cNvSpPr>
          <p:nvPr>
            <p:ph type="sldNum" sz="quarter" idx="10"/>
          </p:nvPr>
        </p:nvSpPr>
        <p:spPr/>
        <p:txBody>
          <a:bodyPr/>
          <a:lstStyle/>
          <a:p>
            <a:fld id="{FB491B74-9263-413B-843A-4211C67814F2}" type="slidenum">
              <a:rPr lang="en-US" smtClean="0"/>
              <a:t>31</a:t>
            </a:fld>
            <a:endParaRPr lang="en-US"/>
          </a:p>
        </p:txBody>
      </p:sp>
    </p:spTree>
    <p:extLst>
      <p:ext uri="{BB962C8B-B14F-4D97-AF65-F5344CB8AC3E}">
        <p14:creationId xmlns:p14="http://schemas.microsoft.com/office/powerpoint/2010/main" val="4447216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linked electronically</a:t>
            </a:r>
            <a:r>
              <a:rPr lang="en-US" baseline="0" dirty="0"/>
              <a:t> as a global community. To connect with all readers, technical documents need to reflect global and intercultural diversity. </a:t>
            </a:r>
            <a:endParaRPr lang="en-US" dirty="0"/>
          </a:p>
        </p:txBody>
      </p:sp>
      <p:sp>
        <p:nvSpPr>
          <p:cNvPr id="4" name="Slide Number Placeholder 3"/>
          <p:cNvSpPr>
            <a:spLocks noGrp="1"/>
          </p:cNvSpPr>
          <p:nvPr>
            <p:ph type="sldNum" sz="quarter" idx="10"/>
          </p:nvPr>
        </p:nvSpPr>
        <p:spPr/>
        <p:txBody>
          <a:bodyPr/>
          <a:lstStyle/>
          <a:p>
            <a:fld id="{FB491B74-9263-413B-843A-4211C67814F2}" type="slidenum">
              <a:rPr lang="en-US" smtClean="0"/>
              <a:t>33</a:t>
            </a:fld>
            <a:endParaRPr lang="en-US"/>
          </a:p>
        </p:txBody>
      </p:sp>
    </p:spTree>
    <p:extLst>
      <p:ext uri="{BB962C8B-B14F-4D97-AF65-F5344CB8AC3E}">
        <p14:creationId xmlns:p14="http://schemas.microsoft.com/office/powerpoint/2010/main" val="6515693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Technical documents should assume a three-part structure that consists of a beginning, a middle, and an end.</a:t>
            </a:r>
          </a:p>
        </p:txBody>
      </p:sp>
      <p:sp>
        <p:nvSpPr>
          <p:cNvPr id="4" name="Slide Number Placeholder 3"/>
          <p:cNvSpPr>
            <a:spLocks noGrp="1"/>
          </p:cNvSpPr>
          <p:nvPr>
            <p:ph type="sldNum" sz="quarter" idx="10"/>
          </p:nvPr>
        </p:nvSpPr>
        <p:spPr/>
        <p:txBody>
          <a:bodyPr/>
          <a:lstStyle/>
          <a:p>
            <a:fld id="{DF61EA0F-A667-4B49-8422-0062BC55E249}" type="slidenum">
              <a:rPr lang="en-US" smtClean="0"/>
              <a:t>42</a:t>
            </a:fld>
            <a:endParaRPr lang="en-US"/>
          </a:p>
        </p:txBody>
      </p:sp>
    </p:spTree>
    <p:extLst>
      <p:ext uri="{BB962C8B-B14F-4D97-AF65-F5344CB8AC3E}">
        <p14:creationId xmlns:p14="http://schemas.microsoft.com/office/powerpoint/2010/main" val="41769280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purpose should be clear, and you should understand your audience, even though the purpose and audience differ considerably from those</a:t>
            </a:r>
          </a:p>
          <a:p>
            <a:r>
              <a:rPr lang="en-US" dirty="0"/>
              <a:t>of academic writing.</a:t>
            </a:r>
          </a:p>
        </p:txBody>
      </p:sp>
      <p:sp>
        <p:nvSpPr>
          <p:cNvPr id="4" name="Slide Number Placeholder 3"/>
          <p:cNvSpPr>
            <a:spLocks noGrp="1"/>
          </p:cNvSpPr>
          <p:nvPr>
            <p:ph type="sldNum" sz="quarter" idx="10"/>
          </p:nvPr>
        </p:nvSpPr>
        <p:spPr/>
        <p:txBody>
          <a:bodyPr/>
          <a:lstStyle/>
          <a:p>
            <a:fld id="{DF61EA0F-A667-4B49-8422-0062BC55E249}" type="slidenum">
              <a:rPr lang="en-US" smtClean="0"/>
              <a:t>7</a:t>
            </a:fld>
            <a:endParaRPr lang="en-US"/>
          </a:p>
        </p:txBody>
      </p:sp>
    </p:spTree>
    <p:extLst>
      <p:ext uri="{BB962C8B-B14F-4D97-AF65-F5344CB8AC3E}">
        <p14:creationId xmlns:p14="http://schemas.microsoft.com/office/powerpoint/2010/main" val="35040329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an employee, you may be writing to readers in the following groups:</a:t>
            </a:r>
          </a:p>
          <a:p>
            <a:endParaRPr lang="en-US" dirty="0"/>
          </a:p>
          <a:p>
            <a:r>
              <a:rPr lang="en-US" dirty="0"/>
              <a:t>With increasing use of electronic communication, employees may even be writing more than they have in the past. As an</a:t>
            </a:r>
          </a:p>
          <a:p>
            <a:r>
              <a:rPr lang="en-US" dirty="0"/>
              <a:t>employee, you may be writing to readers in the following groups:</a:t>
            </a:r>
          </a:p>
        </p:txBody>
      </p:sp>
      <p:sp>
        <p:nvSpPr>
          <p:cNvPr id="4" name="Slide Number Placeholder 3"/>
          <p:cNvSpPr>
            <a:spLocks noGrp="1"/>
          </p:cNvSpPr>
          <p:nvPr>
            <p:ph type="sldNum" sz="quarter" idx="10"/>
          </p:nvPr>
        </p:nvSpPr>
        <p:spPr/>
        <p:txBody>
          <a:bodyPr/>
          <a:lstStyle/>
          <a:p>
            <a:fld id="{DF61EA0F-A667-4B49-8422-0062BC55E249}" type="slidenum">
              <a:rPr lang="en-US" smtClean="0"/>
              <a:t>11</a:t>
            </a:fld>
            <a:endParaRPr lang="en-US"/>
          </a:p>
        </p:txBody>
      </p:sp>
    </p:spTree>
    <p:extLst>
      <p:ext uri="{BB962C8B-B14F-4D97-AF65-F5344CB8AC3E}">
        <p14:creationId xmlns:p14="http://schemas.microsoft.com/office/powerpoint/2010/main" val="15301975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write a variety of documents for internal and external audiences.</a:t>
            </a:r>
          </a:p>
        </p:txBody>
      </p:sp>
      <p:sp>
        <p:nvSpPr>
          <p:cNvPr id="4" name="Slide Number Placeholder 3"/>
          <p:cNvSpPr>
            <a:spLocks noGrp="1"/>
          </p:cNvSpPr>
          <p:nvPr>
            <p:ph type="sldNum" sz="quarter" idx="10"/>
          </p:nvPr>
        </p:nvSpPr>
        <p:spPr/>
        <p:txBody>
          <a:bodyPr/>
          <a:lstStyle/>
          <a:p>
            <a:fld id="{DF61EA0F-A667-4B49-8422-0062BC55E249}" type="slidenum">
              <a:rPr lang="en-US" smtClean="0"/>
              <a:t>12</a:t>
            </a:fld>
            <a:endParaRPr lang="en-US"/>
          </a:p>
        </p:txBody>
      </p:sp>
    </p:spTree>
    <p:extLst>
      <p:ext uri="{BB962C8B-B14F-4D97-AF65-F5344CB8AC3E}">
        <p14:creationId xmlns:p14="http://schemas.microsoft.com/office/powerpoint/2010/main" val="6248858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body and conclusion</a:t>
            </a:r>
            <a:r>
              <a:rPr lang="en-US" baseline="0" dirty="0"/>
              <a:t> are fine but the introduction practically invites legal action. </a:t>
            </a:r>
          </a:p>
          <a:p>
            <a:endParaRPr lang="en-US" baseline="0" dirty="0"/>
          </a:p>
          <a:p>
            <a:r>
              <a:rPr lang="en-US" baseline="0" dirty="0"/>
              <a:t>Given the serious nature of complaint, the customer services representative should certainly have made a stronger effort to establish a tone of sincerely apologetic concern.</a:t>
            </a:r>
          </a:p>
          <a:p>
            <a:endParaRPr lang="en-US" baseline="0" dirty="0"/>
          </a:p>
          <a:p>
            <a:r>
              <a:rPr lang="en-US" baseline="0" dirty="0"/>
              <a:t>This letter seems abrupt and rather impersonal p certainly not what the context requires</a:t>
            </a:r>
            <a:endParaRPr lang="en-US" dirty="0"/>
          </a:p>
        </p:txBody>
      </p:sp>
      <p:sp>
        <p:nvSpPr>
          <p:cNvPr id="4" name="Slide Number Placeholder 3"/>
          <p:cNvSpPr>
            <a:spLocks noGrp="1"/>
          </p:cNvSpPr>
          <p:nvPr>
            <p:ph type="sldNum" sz="quarter" idx="10"/>
          </p:nvPr>
        </p:nvSpPr>
        <p:spPr/>
        <p:txBody>
          <a:bodyPr/>
          <a:lstStyle/>
          <a:p>
            <a:fld id="{FB491B74-9263-413B-843A-4211C67814F2}" type="slidenum">
              <a:rPr lang="en-US" smtClean="0"/>
              <a:t>21</a:t>
            </a:fld>
            <a:endParaRPr lang="en-US"/>
          </a:p>
        </p:txBody>
      </p:sp>
    </p:spTree>
    <p:extLst>
      <p:ext uri="{BB962C8B-B14F-4D97-AF65-F5344CB8AC3E}">
        <p14:creationId xmlns:p14="http://schemas.microsoft.com/office/powerpoint/2010/main" val="39339153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content has inappropriate tone,</a:t>
            </a:r>
            <a:r>
              <a:rPr lang="en-US" baseline="0" dirty="0"/>
              <a:t> so much that it can result in negative consequences.</a:t>
            </a:r>
            <a:endParaRPr lang="en-US" dirty="0"/>
          </a:p>
        </p:txBody>
      </p:sp>
      <p:sp>
        <p:nvSpPr>
          <p:cNvPr id="4" name="Slide Number Placeholder 3"/>
          <p:cNvSpPr>
            <a:spLocks noGrp="1"/>
          </p:cNvSpPr>
          <p:nvPr>
            <p:ph type="sldNum" sz="quarter" idx="10"/>
          </p:nvPr>
        </p:nvSpPr>
        <p:spPr/>
        <p:txBody>
          <a:bodyPr/>
          <a:lstStyle/>
          <a:p>
            <a:fld id="{FB491B74-9263-413B-843A-4211C67814F2}" type="slidenum">
              <a:rPr lang="en-US" smtClean="0"/>
              <a:t>22</a:t>
            </a:fld>
            <a:endParaRPr lang="en-US"/>
          </a:p>
        </p:txBody>
      </p:sp>
    </p:spTree>
    <p:extLst>
      <p:ext uri="{BB962C8B-B14F-4D97-AF65-F5344CB8AC3E}">
        <p14:creationId xmlns:p14="http://schemas.microsoft.com/office/powerpoint/2010/main" val="33467961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email has the same thing to say but it would be much better received because it properly reflects the nature of professional; relationship.</a:t>
            </a:r>
          </a:p>
        </p:txBody>
      </p:sp>
      <p:sp>
        <p:nvSpPr>
          <p:cNvPr id="4" name="Slide Number Placeholder 3"/>
          <p:cNvSpPr>
            <a:spLocks noGrp="1"/>
          </p:cNvSpPr>
          <p:nvPr>
            <p:ph type="sldNum" sz="quarter" idx="10"/>
          </p:nvPr>
        </p:nvSpPr>
        <p:spPr/>
        <p:txBody>
          <a:bodyPr/>
          <a:lstStyle/>
          <a:p>
            <a:fld id="{FB491B74-9263-413B-843A-4211C67814F2}" type="slidenum">
              <a:rPr lang="en-US" smtClean="0"/>
              <a:t>23</a:t>
            </a:fld>
            <a:endParaRPr lang="en-US"/>
          </a:p>
        </p:txBody>
      </p:sp>
    </p:spTree>
    <p:extLst>
      <p:ext uri="{BB962C8B-B14F-4D97-AF65-F5344CB8AC3E}">
        <p14:creationId xmlns:p14="http://schemas.microsoft.com/office/powerpoint/2010/main" val="42304694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25</a:t>
            </a:fld>
            <a:endParaRPr lang="en-US"/>
          </a:p>
        </p:txBody>
      </p:sp>
    </p:spTree>
    <p:extLst>
      <p:ext uri="{BB962C8B-B14F-4D97-AF65-F5344CB8AC3E}">
        <p14:creationId xmlns:p14="http://schemas.microsoft.com/office/powerpoint/2010/main" val="15540566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These are general guidelines and provide a good foundation for ethical behavior in the workplace.</a:t>
            </a:r>
          </a:p>
          <a:p>
            <a:r>
              <a:rPr lang="en-US" sz="1200" b="0" i="0" u="none" strike="noStrike" kern="1200" baseline="0" dirty="0">
                <a:solidFill>
                  <a:schemeClr val="tx1"/>
                </a:solidFill>
                <a:latin typeface="+mn-lt"/>
                <a:ea typeface="+mn-ea"/>
                <a:cs typeface="+mn-cs"/>
              </a:rPr>
              <a:t>However, you should also become familiar with the ethical guidelines specific to</a:t>
            </a:r>
          </a:p>
          <a:p>
            <a:r>
              <a:rPr lang="en-US" sz="1200" b="0" i="0" u="none" strike="noStrike" kern="1200" baseline="0" dirty="0">
                <a:solidFill>
                  <a:schemeClr val="tx1"/>
                </a:solidFill>
                <a:latin typeface="+mn-lt"/>
                <a:ea typeface="+mn-ea"/>
                <a:cs typeface="+mn-cs"/>
              </a:rPr>
              <a:t>your employer and professional organizations.</a:t>
            </a:r>
            <a:endParaRPr lang="en-US" dirty="0"/>
          </a:p>
        </p:txBody>
      </p:sp>
      <p:sp>
        <p:nvSpPr>
          <p:cNvPr id="4" name="Slide Number Placeholder 3"/>
          <p:cNvSpPr>
            <a:spLocks noGrp="1"/>
          </p:cNvSpPr>
          <p:nvPr>
            <p:ph type="sldNum" sz="quarter" idx="10"/>
          </p:nvPr>
        </p:nvSpPr>
        <p:spPr/>
        <p:txBody>
          <a:bodyPr/>
          <a:lstStyle/>
          <a:p>
            <a:fld id="{FB491B74-9263-413B-843A-4211C67814F2}" type="slidenum">
              <a:rPr lang="en-US" smtClean="0"/>
              <a:t>26</a:t>
            </a:fld>
            <a:endParaRPr lang="en-US"/>
          </a:p>
        </p:txBody>
      </p:sp>
    </p:spTree>
    <p:extLst>
      <p:ext uri="{BB962C8B-B14F-4D97-AF65-F5344CB8AC3E}">
        <p14:creationId xmlns:p14="http://schemas.microsoft.com/office/powerpoint/2010/main" val="395267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ED50D46-5700-421C-910F-72571927C688}" type="datetimeFigureOut">
              <a:rPr lang="en-US" smtClean="0"/>
              <a:t>9/12/2022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CBA815-AF42-42A2-B952-DDF7D112AC13}" type="slidenum">
              <a:rPr lang="en-US" smtClean="0"/>
              <a:t>‹#›</a:t>
            </a:fld>
            <a:endParaRPr lang="en-US"/>
          </a:p>
        </p:txBody>
      </p:sp>
    </p:spTree>
    <p:extLst>
      <p:ext uri="{BB962C8B-B14F-4D97-AF65-F5344CB8AC3E}">
        <p14:creationId xmlns:p14="http://schemas.microsoft.com/office/powerpoint/2010/main" val="32828192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D50D46-5700-421C-910F-72571927C688}" type="datetimeFigureOut">
              <a:rPr lang="en-US" smtClean="0"/>
              <a:t>9/12/2022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CBA815-AF42-42A2-B952-DDF7D112AC13}" type="slidenum">
              <a:rPr lang="en-US" smtClean="0"/>
              <a:t>‹#›</a:t>
            </a:fld>
            <a:endParaRPr lang="en-US"/>
          </a:p>
        </p:txBody>
      </p:sp>
    </p:spTree>
    <p:extLst>
      <p:ext uri="{BB962C8B-B14F-4D97-AF65-F5344CB8AC3E}">
        <p14:creationId xmlns:p14="http://schemas.microsoft.com/office/powerpoint/2010/main" val="1703899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D50D46-5700-421C-910F-72571927C688}" type="datetimeFigureOut">
              <a:rPr lang="en-US" smtClean="0"/>
              <a:t>9/12/2022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CBA815-AF42-42A2-B952-DDF7D112AC13}" type="slidenum">
              <a:rPr lang="en-US" smtClean="0"/>
              <a:t>‹#›</a:t>
            </a:fld>
            <a:endParaRPr lang="en-US"/>
          </a:p>
        </p:txBody>
      </p:sp>
    </p:spTree>
    <p:extLst>
      <p:ext uri="{BB962C8B-B14F-4D97-AF65-F5344CB8AC3E}">
        <p14:creationId xmlns:p14="http://schemas.microsoft.com/office/powerpoint/2010/main" val="33542712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D50D46-5700-421C-910F-72571927C688}" type="datetimeFigureOut">
              <a:rPr lang="en-US" smtClean="0"/>
              <a:t>9/12/2022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CBA815-AF42-42A2-B952-DDF7D112AC13}" type="slidenum">
              <a:rPr lang="en-US" smtClean="0"/>
              <a:t>‹#›</a:t>
            </a:fld>
            <a:endParaRPr lang="en-US"/>
          </a:p>
        </p:txBody>
      </p:sp>
    </p:spTree>
    <p:extLst>
      <p:ext uri="{BB962C8B-B14F-4D97-AF65-F5344CB8AC3E}">
        <p14:creationId xmlns:p14="http://schemas.microsoft.com/office/powerpoint/2010/main" val="502160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ED50D46-5700-421C-910F-72571927C688}" type="datetimeFigureOut">
              <a:rPr lang="en-US" smtClean="0"/>
              <a:t>9/12/2022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CBA815-AF42-42A2-B952-DDF7D112AC13}" type="slidenum">
              <a:rPr lang="en-US" smtClean="0"/>
              <a:t>‹#›</a:t>
            </a:fld>
            <a:endParaRPr lang="en-US"/>
          </a:p>
        </p:txBody>
      </p:sp>
    </p:spTree>
    <p:extLst>
      <p:ext uri="{BB962C8B-B14F-4D97-AF65-F5344CB8AC3E}">
        <p14:creationId xmlns:p14="http://schemas.microsoft.com/office/powerpoint/2010/main" val="27563752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D50D46-5700-421C-910F-72571927C688}" type="datetimeFigureOut">
              <a:rPr lang="en-US" smtClean="0"/>
              <a:t>9/12/2022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CBA815-AF42-42A2-B952-DDF7D112AC13}" type="slidenum">
              <a:rPr lang="en-US" smtClean="0"/>
              <a:t>‹#›</a:t>
            </a:fld>
            <a:endParaRPr lang="en-US"/>
          </a:p>
        </p:txBody>
      </p:sp>
    </p:spTree>
    <p:extLst>
      <p:ext uri="{BB962C8B-B14F-4D97-AF65-F5344CB8AC3E}">
        <p14:creationId xmlns:p14="http://schemas.microsoft.com/office/powerpoint/2010/main" val="13656670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ED50D46-5700-421C-910F-72571927C688}" type="datetimeFigureOut">
              <a:rPr lang="en-US" smtClean="0"/>
              <a:t>9/12/2022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CBA815-AF42-42A2-B952-DDF7D112AC13}" type="slidenum">
              <a:rPr lang="en-US" smtClean="0"/>
              <a:t>‹#›</a:t>
            </a:fld>
            <a:endParaRPr lang="en-US"/>
          </a:p>
        </p:txBody>
      </p:sp>
    </p:spTree>
    <p:extLst>
      <p:ext uri="{BB962C8B-B14F-4D97-AF65-F5344CB8AC3E}">
        <p14:creationId xmlns:p14="http://schemas.microsoft.com/office/powerpoint/2010/main" val="1087141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ED50D46-5700-421C-910F-72571927C688}" type="datetimeFigureOut">
              <a:rPr lang="en-US" smtClean="0"/>
              <a:t>9/12/2022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CBA815-AF42-42A2-B952-DDF7D112AC13}" type="slidenum">
              <a:rPr lang="en-US" smtClean="0"/>
              <a:t>‹#›</a:t>
            </a:fld>
            <a:endParaRPr lang="en-US"/>
          </a:p>
        </p:txBody>
      </p:sp>
    </p:spTree>
    <p:extLst>
      <p:ext uri="{BB962C8B-B14F-4D97-AF65-F5344CB8AC3E}">
        <p14:creationId xmlns:p14="http://schemas.microsoft.com/office/powerpoint/2010/main" val="19421010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50D46-5700-421C-910F-72571927C688}" type="datetimeFigureOut">
              <a:rPr lang="en-US" smtClean="0"/>
              <a:t>9/12/2022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CBA815-AF42-42A2-B952-DDF7D112AC13}" type="slidenum">
              <a:rPr lang="en-US" smtClean="0"/>
              <a:t>‹#›</a:t>
            </a:fld>
            <a:endParaRPr lang="en-US"/>
          </a:p>
        </p:txBody>
      </p:sp>
    </p:spTree>
    <p:extLst>
      <p:ext uri="{BB962C8B-B14F-4D97-AF65-F5344CB8AC3E}">
        <p14:creationId xmlns:p14="http://schemas.microsoft.com/office/powerpoint/2010/main" val="1856905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D50D46-5700-421C-910F-72571927C688}" type="datetimeFigureOut">
              <a:rPr lang="en-US" smtClean="0"/>
              <a:t>9/12/2022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CBA815-AF42-42A2-B952-DDF7D112AC13}" type="slidenum">
              <a:rPr lang="en-US" smtClean="0"/>
              <a:t>‹#›</a:t>
            </a:fld>
            <a:endParaRPr lang="en-US"/>
          </a:p>
        </p:txBody>
      </p:sp>
    </p:spTree>
    <p:extLst>
      <p:ext uri="{BB962C8B-B14F-4D97-AF65-F5344CB8AC3E}">
        <p14:creationId xmlns:p14="http://schemas.microsoft.com/office/powerpoint/2010/main" val="42288603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D50D46-5700-421C-910F-72571927C688}" type="datetimeFigureOut">
              <a:rPr lang="en-US" smtClean="0"/>
              <a:t>9/12/2022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CBA815-AF42-42A2-B952-DDF7D112AC13}" type="slidenum">
              <a:rPr lang="en-US" smtClean="0"/>
              <a:t>‹#›</a:t>
            </a:fld>
            <a:endParaRPr lang="en-US"/>
          </a:p>
        </p:txBody>
      </p:sp>
    </p:spTree>
    <p:extLst>
      <p:ext uri="{BB962C8B-B14F-4D97-AF65-F5344CB8AC3E}">
        <p14:creationId xmlns:p14="http://schemas.microsoft.com/office/powerpoint/2010/main" val="8030438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D50D46-5700-421C-910F-72571927C688}" type="datetimeFigureOut">
              <a:rPr lang="en-US" smtClean="0"/>
              <a:t>9/12/2022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CBA815-AF42-42A2-B952-DDF7D112AC13}" type="slidenum">
              <a:rPr lang="en-US" smtClean="0"/>
              <a:t>‹#›</a:t>
            </a:fld>
            <a:endParaRPr lang="en-US"/>
          </a:p>
        </p:txBody>
      </p:sp>
    </p:spTree>
    <p:extLst>
      <p:ext uri="{BB962C8B-B14F-4D97-AF65-F5344CB8AC3E}">
        <p14:creationId xmlns:p14="http://schemas.microsoft.com/office/powerpoint/2010/main" val="420873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6.xm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2" Type="http://schemas.openxmlformats.org/officeDocument/2006/relationships/image" Target="../media/image2.emf" /><Relationship Id="rId1" Type="http://schemas.openxmlformats.org/officeDocument/2006/relationships/slideLayout" Target="../slideLayouts/slideLayout7.xml" /></Relationships>
</file>

<file path=ppt/slides/_rels/slide16.xml.rels><?xml version="1.0" encoding="UTF-8" standalone="yes"?>
<Relationships xmlns="http://schemas.openxmlformats.org/package/2006/relationships"><Relationship Id="rId2" Type="http://schemas.openxmlformats.org/officeDocument/2006/relationships/image" Target="../media/image3.emf" /><Relationship Id="rId1" Type="http://schemas.openxmlformats.org/officeDocument/2006/relationships/slideLayout" Target="../slideLayouts/slideLayout7.xml" /></Relationships>
</file>

<file path=ppt/slides/_rels/slide17.xml.rels><?xml version="1.0" encoding="UTF-8" standalone="yes"?>
<Relationships xmlns="http://schemas.openxmlformats.org/package/2006/relationships"><Relationship Id="rId2" Type="http://schemas.openxmlformats.org/officeDocument/2006/relationships/image" Target="../media/image4.emf" /><Relationship Id="rId1" Type="http://schemas.openxmlformats.org/officeDocument/2006/relationships/slideLayout" Target="../slideLayouts/slideLayout7.xml" /></Relationships>
</file>

<file path=ppt/slides/_rels/slide18.xml.rels><?xml version="1.0" encoding="UTF-8" standalone="yes"?>
<Relationships xmlns="http://schemas.openxmlformats.org/package/2006/relationships"><Relationship Id="rId2" Type="http://schemas.openxmlformats.org/officeDocument/2006/relationships/image" Target="../media/image5.emf" /><Relationship Id="rId1" Type="http://schemas.openxmlformats.org/officeDocument/2006/relationships/slideLayout" Target="../slideLayouts/slideLayout7.xml" /></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 standalone="yes"?>
<Relationships xmlns="http://schemas.openxmlformats.org/package/2006/relationships"><Relationship Id="rId3" Type="http://schemas.openxmlformats.org/officeDocument/2006/relationships/image" Target="../media/image6.emf" /><Relationship Id="rId2" Type="http://schemas.openxmlformats.org/officeDocument/2006/relationships/notesSlide" Target="../notesSlides/notesSlide5.xml" /><Relationship Id="rId1" Type="http://schemas.openxmlformats.org/officeDocument/2006/relationships/slideLayout" Target="../slideLayouts/slideLayout7.xml" /></Relationships>
</file>

<file path=ppt/slides/_rels/slide22.xml.rels><?xml version="1.0" encoding="UTF-8" standalone="yes"?>
<Relationships xmlns="http://schemas.openxmlformats.org/package/2006/relationships"><Relationship Id="rId3" Type="http://schemas.openxmlformats.org/officeDocument/2006/relationships/image" Target="../media/image7.emf" /><Relationship Id="rId2" Type="http://schemas.openxmlformats.org/officeDocument/2006/relationships/notesSlide" Target="../notesSlides/notesSlide6.xml" /><Relationship Id="rId1" Type="http://schemas.openxmlformats.org/officeDocument/2006/relationships/slideLayout" Target="../slideLayouts/slideLayout7.xml" /></Relationships>
</file>

<file path=ppt/slides/_rels/slide23.xml.rels><?xml version="1.0" encoding="UTF-8" standalone="yes"?>
<Relationships xmlns="http://schemas.openxmlformats.org/package/2006/relationships"><Relationship Id="rId3" Type="http://schemas.openxmlformats.org/officeDocument/2006/relationships/image" Target="../media/image8.emf" /><Relationship Id="rId2" Type="http://schemas.openxmlformats.org/officeDocument/2006/relationships/notesSlide" Target="../notesSlides/notesSlide7.xml" /><Relationship Id="rId1" Type="http://schemas.openxmlformats.org/officeDocument/2006/relationships/slideLayout" Target="../slideLayouts/slideLayout7.xml" /></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2.xml" /></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2.xml" /></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7.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2.xml" /><Relationship Id="rId1" Type="http://schemas.openxmlformats.org/officeDocument/2006/relationships/slideLayout" Target="../slideLayouts/slideLayout7.xml" /></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3.xml" /><Relationship Id="rId1" Type="http://schemas.openxmlformats.org/officeDocument/2006/relationships/slideLayout" Target="../slideLayouts/slideLayout2.xml" /></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 /></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4.xml" /><Relationship Id="rId1" Type="http://schemas.openxmlformats.org/officeDocument/2006/relationships/slideLayout" Target="../slideLayouts/slideLayout2.xml" /></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7.xml.rels><?xml version="1.0" encoding="UTF-8" standalone="yes"?>
<Relationships xmlns="http://schemas.openxmlformats.org/package/2006/relationships"><Relationship Id="rId2" Type="http://schemas.openxmlformats.org/officeDocument/2006/relationships/hyperlink" Target="mailto:faststudents@gmail.com" TargetMode="External" /><Relationship Id="rId1" Type="http://schemas.openxmlformats.org/officeDocument/2006/relationships/slideLayout" Target="../slideLayouts/slideLayout2.xml" /></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9.xml.rels><?xml version="1.0" encoding="UTF-8" standalone="yes"?>
<Relationships xmlns="http://schemas.openxmlformats.org/package/2006/relationships"><Relationship Id="rId2" Type="http://schemas.openxmlformats.org/officeDocument/2006/relationships/image" Target="../media/image9.emf" /><Relationship Id="rId1" Type="http://schemas.openxmlformats.org/officeDocument/2006/relationships/slideLayout" Target="../slideLayouts/slideLayout6.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42.xml.rels><?xml version="1.0" encoding="UTF-8" standalone="yes"?>
<Relationships xmlns="http://schemas.openxmlformats.org/package/2006/relationships"><Relationship Id="rId3" Type="http://schemas.openxmlformats.org/officeDocument/2006/relationships/image" Target="../media/image10.emf" /><Relationship Id="rId2" Type="http://schemas.openxmlformats.org/officeDocument/2006/relationships/notesSlide" Target="../notesSlides/notesSlide15.xml" /><Relationship Id="rId1" Type="http://schemas.openxmlformats.org/officeDocument/2006/relationships/slideLayout" Target="../slideLayouts/slideLayout2.xml" /></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7.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2" Type="http://schemas.openxmlformats.org/officeDocument/2006/relationships/image" Target="../media/image1.emf" /><Relationship Id="rId1" Type="http://schemas.openxmlformats.org/officeDocument/2006/relationships/slideLayout" Target="../slideLayouts/slideLayout7.xm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33536" y="117839"/>
            <a:ext cx="10144259" cy="1396167"/>
          </a:xfrm>
        </p:spPr>
        <p:txBody>
          <a:bodyPr/>
          <a:lstStyle/>
          <a:p>
            <a:r>
              <a:rPr lang="en-US" b="1" dirty="0"/>
              <a:t>T</a:t>
            </a:r>
            <a:r>
              <a:rPr lang="en-US" dirty="0"/>
              <a:t>echnical and </a:t>
            </a:r>
            <a:r>
              <a:rPr lang="en-US" b="1" dirty="0"/>
              <a:t>B</a:t>
            </a:r>
            <a:r>
              <a:rPr lang="en-US" dirty="0"/>
              <a:t>usiness </a:t>
            </a:r>
            <a:r>
              <a:rPr lang="en-US" b="1" dirty="0"/>
              <a:t>W</a:t>
            </a:r>
            <a:r>
              <a:rPr lang="en-US" dirty="0"/>
              <a:t>riting</a:t>
            </a:r>
          </a:p>
        </p:txBody>
      </p:sp>
      <p:sp>
        <p:nvSpPr>
          <p:cNvPr id="6" name="Subtitle 2"/>
          <p:cNvSpPr txBox="1">
            <a:spLocks/>
          </p:cNvSpPr>
          <p:nvPr/>
        </p:nvSpPr>
        <p:spPr>
          <a:xfrm>
            <a:off x="2899347" y="2067606"/>
            <a:ext cx="6705599" cy="1137793"/>
          </a:xfrm>
          <a:prstGeom prst="rect">
            <a:avLst/>
          </a:prstGeom>
        </p:spPr>
        <p:txBody>
          <a:bodyPr vert="horz" lIns="91440" tIns="45720" rIns="91440" bIns="45720" rtlCol="0">
            <a:normAutofit fontScale="85000" lnSpcReduction="20000"/>
          </a:bodyPr>
          <a:lstStyle>
            <a:lvl1pPr marL="0" indent="0" algn="l" defTabSz="914400" rtl="0" eaLnBrk="1" latinLnBrk="0" hangingPunct="1">
              <a:lnSpc>
                <a:spcPct val="150000"/>
              </a:lnSpc>
              <a:spcBef>
                <a:spcPts val="600"/>
              </a:spcBef>
              <a:buFont typeface="Arial" panose="020B0604020202020204" pitchFamily="34" charset="0"/>
              <a:buNone/>
              <a:defRPr sz="2800" kern="1200">
                <a:solidFill>
                  <a:srgbClr val="D24726"/>
                </a:solidFill>
                <a:latin typeface="+mj-lt"/>
                <a:ea typeface="+mn-ea"/>
                <a:cs typeface="+mn-cs"/>
              </a:defRPr>
            </a:lvl1pPr>
            <a:lvl2pPr marL="457200" indent="0" algn="ctr" defTabSz="914400" rtl="0" eaLnBrk="1" latinLnBrk="0" hangingPunct="1">
              <a:lnSpc>
                <a:spcPct val="90000"/>
              </a:lnSpc>
              <a:spcBef>
                <a:spcPct val="300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ct val="300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ct val="300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ct val="300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ct val="300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ct val="300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ct val="300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ct val="30000"/>
              </a:spcBef>
              <a:buFont typeface="Arial" panose="020B0604020202020204" pitchFamily="34" charset="0"/>
              <a:buNone/>
              <a:defRPr sz="1600" kern="1200">
                <a:solidFill>
                  <a:schemeClr val="tx1"/>
                </a:solidFill>
                <a:latin typeface="+mn-lt"/>
                <a:ea typeface="+mn-ea"/>
                <a:cs typeface="+mn-cs"/>
              </a:defRPr>
            </a:lvl9pPr>
          </a:lstStyle>
          <a:p>
            <a:pPr algn="ctr"/>
            <a:r>
              <a:rPr lang="en-US" b="1"/>
              <a:t>TECHNICAL COMMUNICATION IN THE WORKPLACE</a:t>
            </a:r>
          </a:p>
          <a:p>
            <a:pPr algn="ctr"/>
            <a:r>
              <a:rPr lang="en-US" b="1"/>
              <a:t>CHAPTER</a:t>
            </a:r>
            <a:r>
              <a:rPr lang="en-US" b="1" dirty="0"/>
              <a:t>: 1</a:t>
            </a:r>
          </a:p>
        </p:txBody>
      </p:sp>
    </p:spTree>
    <p:extLst>
      <p:ext uri="{BB962C8B-B14F-4D97-AF65-F5344CB8AC3E}">
        <p14:creationId xmlns:p14="http://schemas.microsoft.com/office/powerpoint/2010/main" val="33554754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8715" y="1094844"/>
            <a:ext cx="10515600" cy="1006911"/>
          </a:xfrm>
        </p:spPr>
        <p:txBody>
          <a:bodyPr/>
          <a:lstStyle/>
          <a:p>
            <a:pPr algn="ctr"/>
            <a:r>
              <a:rPr lang="en-US" b="1" dirty="0">
                <a:solidFill>
                  <a:schemeClr val="tx1"/>
                </a:solidFill>
              </a:rPr>
              <a:t>Purpose</a:t>
            </a:r>
            <a:r>
              <a:rPr lang="en-US" dirty="0">
                <a:solidFill>
                  <a:schemeClr val="tx1"/>
                </a:solidFill>
              </a:rPr>
              <a:t> of Technical Writing</a:t>
            </a:r>
          </a:p>
        </p:txBody>
      </p:sp>
      <p:sp>
        <p:nvSpPr>
          <p:cNvPr id="3" name="Content Placeholder 2"/>
          <p:cNvSpPr>
            <a:spLocks noGrp="1"/>
          </p:cNvSpPr>
          <p:nvPr>
            <p:ph idx="1"/>
          </p:nvPr>
        </p:nvSpPr>
        <p:spPr>
          <a:xfrm>
            <a:off x="598715" y="2197917"/>
            <a:ext cx="11115040" cy="5283200"/>
          </a:xfrm>
        </p:spPr>
        <p:txBody>
          <a:bodyPr>
            <a:normAutofit/>
          </a:bodyPr>
          <a:lstStyle/>
          <a:p>
            <a:pPr marL="0" indent="0" algn="just">
              <a:buNone/>
            </a:pPr>
            <a:r>
              <a:rPr lang="en-US" sz="2400" b="1" dirty="0">
                <a:solidFill>
                  <a:schemeClr val="tx1"/>
                </a:solidFill>
              </a:rPr>
              <a:t>People in the working world communicate technical information for a number of purposes, many of which fall into one of two categories: </a:t>
            </a:r>
          </a:p>
          <a:p>
            <a:pPr marL="342900" indent="-342900"/>
            <a:r>
              <a:rPr lang="en-US" sz="2400" dirty="0">
                <a:solidFill>
                  <a:schemeClr val="tx1"/>
                </a:solidFill>
              </a:rPr>
              <a:t>To help others learn about a subject, carry out a task, or make a decision.</a:t>
            </a:r>
          </a:p>
          <a:p>
            <a:pPr marL="342900" indent="-342900"/>
            <a:r>
              <a:rPr lang="en-US" sz="2400" dirty="0">
                <a:solidFill>
                  <a:schemeClr val="tx1"/>
                </a:solidFill>
              </a:rPr>
              <a:t>To reinforce or change attitudes and motivate readers to take action. </a:t>
            </a:r>
          </a:p>
          <a:p>
            <a:endParaRPr lang="en-US" b="1" dirty="0"/>
          </a:p>
        </p:txBody>
      </p:sp>
      <p:sp>
        <p:nvSpPr>
          <p:cNvPr id="4" name="TextBox 3"/>
          <p:cNvSpPr txBox="1"/>
          <p:nvPr/>
        </p:nvSpPr>
        <p:spPr>
          <a:xfrm>
            <a:off x="370114" y="5399315"/>
            <a:ext cx="11557726" cy="867930"/>
          </a:xfrm>
          <a:prstGeom prst="rect">
            <a:avLst/>
          </a:prstGeom>
          <a:noFill/>
        </p:spPr>
        <p:txBody>
          <a:bodyPr wrap="square" rtlCol="0">
            <a:spAutoFit/>
          </a:bodyPr>
          <a:lstStyle/>
          <a:p>
            <a:pPr lvl="0" algn="just">
              <a:lnSpc>
                <a:spcPct val="90000"/>
              </a:lnSpc>
              <a:spcBef>
                <a:spcPts val="1000"/>
              </a:spcBef>
            </a:pPr>
            <a:r>
              <a:rPr lang="en-US" sz="2800" dirty="0">
                <a:solidFill>
                  <a:srgbClr val="990000"/>
                </a:solidFill>
              </a:rPr>
              <a:t>TW is done by an informed writer conveying needed information to an uninformed reader.</a:t>
            </a:r>
          </a:p>
        </p:txBody>
      </p:sp>
      <p:sp>
        <p:nvSpPr>
          <p:cNvPr id="5" name="Title 1"/>
          <p:cNvSpPr txBox="1">
            <a:spLocks/>
          </p:cNvSpPr>
          <p:nvPr/>
        </p:nvSpPr>
        <p:spPr>
          <a:xfrm>
            <a:off x="598715" y="77944"/>
            <a:ext cx="10515600"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mn-lt"/>
              </a:rPr>
              <a:t>Q1</a:t>
            </a:r>
            <a:r>
              <a:rPr lang="en-US" sz="3200" dirty="0">
                <a:latin typeface="+mn-lt"/>
              </a:rPr>
              <a:t>. Am I writing primarily to create a record or provide information, to request or to persuade?</a:t>
            </a:r>
          </a:p>
        </p:txBody>
      </p:sp>
    </p:spTree>
    <p:extLst>
      <p:ext uri="{BB962C8B-B14F-4D97-AF65-F5344CB8AC3E}">
        <p14:creationId xmlns:p14="http://schemas.microsoft.com/office/powerpoint/2010/main" val="3404649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22080" y="1361508"/>
            <a:ext cx="3032760" cy="5442993"/>
          </a:xfrm>
        </p:spPr>
        <p:txBody>
          <a:bodyPr/>
          <a:lstStyle/>
          <a:p>
            <a:pPr algn="r"/>
            <a:r>
              <a:rPr lang="en-US" b="1" dirty="0">
                <a:solidFill>
                  <a:schemeClr val="tx1"/>
                </a:solidFill>
              </a:rPr>
              <a:t>Audience</a:t>
            </a:r>
            <a:r>
              <a:rPr lang="en-US" dirty="0">
                <a:solidFill>
                  <a:schemeClr val="tx1"/>
                </a:solidFill>
              </a:rPr>
              <a:t> of Technical Writing</a:t>
            </a:r>
          </a:p>
        </p:txBody>
      </p:sp>
      <p:sp>
        <p:nvSpPr>
          <p:cNvPr id="3" name="Content Placeholder 2"/>
          <p:cNvSpPr>
            <a:spLocks noGrp="1"/>
          </p:cNvSpPr>
          <p:nvPr>
            <p:ph idx="1"/>
          </p:nvPr>
        </p:nvSpPr>
        <p:spPr>
          <a:xfrm>
            <a:off x="259080" y="1361508"/>
            <a:ext cx="11277600" cy="4913312"/>
          </a:xfrm>
        </p:spPr>
        <p:txBody>
          <a:bodyPr>
            <a:noAutofit/>
          </a:bodyPr>
          <a:lstStyle/>
          <a:p>
            <a:pPr>
              <a:buFont typeface="Wingdings" panose="05000000000000000000" pitchFamily="2" charset="2"/>
              <a:buChar char="ü"/>
            </a:pPr>
            <a:r>
              <a:rPr lang="en-US" sz="2000" dirty="0">
                <a:solidFill>
                  <a:schemeClr val="tx1"/>
                </a:solidFill>
              </a:rPr>
              <a:t>Supervisors and their Superiors</a:t>
            </a:r>
          </a:p>
          <a:p>
            <a:pPr>
              <a:buFont typeface="Wingdings" panose="05000000000000000000" pitchFamily="2" charset="2"/>
              <a:buChar char="ü"/>
            </a:pPr>
            <a:r>
              <a:rPr lang="en-US" sz="2000" dirty="0">
                <a:solidFill>
                  <a:schemeClr val="tx1"/>
                </a:solidFill>
              </a:rPr>
              <a:t>Colleagues in your own department</a:t>
            </a:r>
          </a:p>
          <a:p>
            <a:pPr>
              <a:buFont typeface="Wingdings" panose="05000000000000000000" pitchFamily="2" charset="2"/>
              <a:buChar char="ü"/>
            </a:pPr>
            <a:r>
              <a:rPr lang="en-US" sz="2000" dirty="0">
                <a:solidFill>
                  <a:schemeClr val="tx1"/>
                </a:solidFill>
              </a:rPr>
              <a:t>Subordinates in your department</a:t>
            </a:r>
          </a:p>
          <a:p>
            <a:pPr>
              <a:buFont typeface="Wingdings" panose="05000000000000000000" pitchFamily="2" charset="2"/>
              <a:buChar char="ü"/>
            </a:pPr>
            <a:r>
              <a:rPr lang="en-US" sz="2000" dirty="0">
                <a:solidFill>
                  <a:schemeClr val="tx1"/>
                </a:solidFill>
              </a:rPr>
              <a:t>Employees and other departments or branches</a:t>
            </a:r>
          </a:p>
          <a:p>
            <a:pPr>
              <a:buFont typeface="Wingdings" panose="05000000000000000000" pitchFamily="2" charset="2"/>
              <a:buChar char="ü"/>
            </a:pPr>
            <a:r>
              <a:rPr lang="en-US" sz="2000" dirty="0">
                <a:solidFill>
                  <a:schemeClr val="tx1"/>
                </a:solidFill>
              </a:rPr>
              <a:t>Clients</a:t>
            </a:r>
          </a:p>
          <a:p>
            <a:pPr>
              <a:buFont typeface="Wingdings" panose="05000000000000000000" pitchFamily="2" charset="2"/>
              <a:buChar char="ü"/>
            </a:pPr>
            <a:r>
              <a:rPr lang="en-US" sz="2000" dirty="0">
                <a:solidFill>
                  <a:schemeClr val="tx1"/>
                </a:solidFill>
              </a:rPr>
              <a:t>Subcontractors and vendors</a:t>
            </a:r>
          </a:p>
          <a:p>
            <a:pPr>
              <a:buFont typeface="Wingdings" panose="05000000000000000000" pitchFamily="2" charset="2"/>
              <a:buChar char="ü"/>
            </a:pPr>
            <a:r>
              <a:rPr lang="en-US" sz="2000" dirty="0">
                <a:solidFill>
                  <a:schemeClr val="tx1"/>
                </a:solidFill>
              </a:rPr>
              <a:t>Professors/ Members of selection committees</a:t>
            </a:r>
          </a:p>
          <a:p>
            <a:pPr>
              <a:buFont typeface="Wingdings" panose="05000000000000000000" pitchFamily="2" charset="2"/>
              <a:buChar char="ü"/>
            </a:pPr>
            <a:r>
              <a:rPr lang="en-US" sz="2000" dirty="0">
                <a:solidFill>
                  <a:schemeClr val="tx1"/>
                </a:solidFill>
              </a:rPr>
              <a:t>HR Manager</a:t>
            </a:r>
          </a:p>
        </p:txBody>
      </p:sp>
      <p:sp>
        <p:nvSpPr>
          <p:cNvPr id="4" name="Title 1"/>
          <p:cNvSpPr txBox="1">
            <a:spLocks/>
          </p:cNvSpPr>
          <p:nvPr/>
        </p:nvSpPr>
        <p:spPr>
          <a:xfrm>
            <a:off x="2089081" y="3594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Q2. Who will read what I have written</a:t>
            </a:r>
            <a:r>
              <a:rPr lang="en-US" sz="3200" dirty="0">
                <a:solidFill>
                  <a:srgbClr val="C00000"/>
                </a:solidFill>
              </a:rPr>
              <a:t>?</a:t>
            </a:r>
          </a:p>
        </p:txBody>
      </p:sp>
    </p:spTree>
    <p:extLst>
      <p:ext uri="{BB962C8B-B14F-4D97-AF65-F5344CB8AC3E}">
        <p14:creationId xmlns:p14="http://schemas.microsoft.com/office/powerpoint/2010/main" val="455584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rot="16200000">
            <a:off x="-2597113" y="2825983"/>
            <a:ext cx="6858000" cy="1206034"/>
          </a:xfrm>
          <a:solidFill>
            <a:schemeClr val="tx1"/>
          </a:solidFill>
        </p:spPr>
        <p:txBody>
          <a:bodyPr>
            <a:normAutofit fontScale="90000"/>
          </a:bodyPr>
          <a:lstStyle/>
          <a:p>
            <a:r>
              <a:rPr lang="en-US" b="1" dirty="0">
                <a:solidFill>
                  <a:schemeClr val="bg1"/>
                </a:solidFill>
                <a:latin typeface="Lucida Sans" panose="020B0602030504020204" pitchFamily="34" charset="0"/>
              </a:rPr>
              <a:t>TECHNICAL DOCUMENTS</a:t>
            </a:r>
          </a:p>
        </p:txBody>
      </p:sp>
      <p:graphicFrame>
        <p:nvGraphicFramePr>
          <p:cNvPr id="7" name="Table 6"/>
          <p:cNvGraphicFramePr>
            <a:graphicFrameLocks noGrp="1"/>
          </p:cNvGraphicFramePr>
          <p:nvPr/>
        </p:nvGraphicFramePr>
        <p:xfrm>
          <a:off x="2867145" y="23611"/>
          <a:ext cx="7279425" cy="6834389"/>
        </p:xfrm>
        <a:graphic>
          <a:graphicData uri="http://schemas.openxmlformats.org/drawingml/2006/table">
            <a:tbl>
              <a:tblPr firstRow="1" bandRow="1">
                <a:tableStyleId>{16D9F66E-5EB9-4882-86FB-DCBF35E3C3E4}</a:tableStyleId>
              </a:tblPr>
              <a:tblGrid>
                <a:gridCol w="7279425">
                  <a:extLst>
                    <a:ext uri="{9D8B030D-6E8A-4147-A177-3AD203B41FA5}">
                      <a16:colId xmlns:a16="http://schemas.microsoft.com/office/drawing/2014/main" val="20000"/>
                    </a:ext>
                  </a:extLst>
                </a:gridCol>
              </a:tblGrid>
              <a:tr h="362159">
                <a:tc>
                  <a:txBody>
                    <a:bodyPr/>
                    <a:lstStyle/>
                    <a:p>
                      <a:r>
                        <a:rPr lang="en-US" sz="2000" dirty="0"/>
                        <a:t>Correspondence</a:t>
                      </a:r>
                    </a:p>
                  </a:txBody>
                  <a:tcPr/>
                </a:tc>
                <a:extLst>
                  <a:ext uri="{0D108BD9-81ED-4DB2-BD59-A6C34878D82A}">
                    <a16:rowId xmlns:a16="http://schemas.microsoft.com/office/drawing/2014/main" val="10000"/>
                  </a:ext>
                </a:extLst>
              </a:tr>
              <a:tr h="599062">
                <a:tc>
                  <a:txBody>
                    <a:bodyPr/>
                    <a:lstStyle/>
                    <a:p>
                      <a:r>
                        <a:rPr lang="en-US" sz="2000" dirty="0"/>
                        <a:t>Memos to your boss and</a:t>
                      </a:r>
                      <a:r>
                        <a:rPr lang="en-US" sz="2000" baseline="0" dirty="0"/>
                        <a:t> to your </a:t>
                      </a:r>
                    </a:p>
                    <a:p>
                      <a:r>
                        <a:rPr lang="en-US" sz="2000" baseline="0" dirty="0"/>
                        <a:t>Routine letters to customers, vendors </a:t>
                      </a:r>
                      <a:r>
                        <a:rPr lang="en-US" sz="2000" baseline="0" dirty="0" err="1"/>
                        <a:t>etc</a:t>
                      </a:r>
                      <a:endParaRPr lang="en-US" sz="2000" baseline="0" dirty="0"/>
                    </a:p>
                    <a:p>
                      <a:r>
                        <a:rPr lang="en-US" sz="2000" baseline="0" dirty="0"/>
                        <a:t>Letters to customers</a:t>
                      </a:r>
                    </a:p>
                    <a:p>
                      <a:r>
                        <a:rPr lang="en-US" sz="2000" baseline="0" dirty="0"/>
                        <a:t>Sales letters to potential customers</a:t>
                      </a:r>
                    </a:p>
                    <a:p>
                      <a:r>
                        <a:rPr lang="en-US" sz="2000" baseline="0" dirty="0"/>
                        <a:t>Electronic mail to co-workers or customers</a:t>
                      </a:r>
                      <a:endParaRPr lang="en-US" sz="2000" dirty="0"/>
                    </a:p>
                  </a:txBody>
                  <a:tcPr/>
                </a:tc>
                <a:extLst>
                  <a:ext uri="{0D108BD9-81ED-4DB2-BD59-A6C34878D82A}">
                    <a16:rowId xmlns:a16="http://schemas.microsoft.com/office/drawing/2014/main" val="10001"/>
                  </a:ext>
                </a:extLst>
              </a:tr>
              <a:tr h="311737">
                <a:tc>
                  <a:txBody>
                    <a:bodyPr/>
                    <a:lstStyle/>
                    <a:p>
                      <a:r>
                        <a:rPr lang="en-US" sz="2000" b="1" dirty="0"/>
                        <a:t>Short Reports</a:t>
                      </a:r>
                    </a:p>
                  </a:txBody>
                  <a:tcPr/>
                </a:tc>
                <a:extLst>
                  <a:ext uri="{0D108BD9-81ED-4DB2-BD59-A6C34878D82A}">
                    <a16:rowId xmlns:a16="http://schemas.microsoft.com/office/drawing/2014/main" val="10002"/>
                  </a:ext>
                </a:extLst>
              </a:tr>
              <a:tr h="599062">
                <a:tc>
                  <a:txBody>
                    <a:bodyPr/>
                    <a:lstStyle/>
                    <a:p>
                      <a:r>
                        <a:rPr lang="en-US" sz="2000" dirty="0"/>
                        <a:t>Analysis of problem</a:t>
                      </a:r>
                    </a:p>
                    <a:p>
                      <a:r>
                        <a:rPr lang="en-US" sz="2000" dirty="0"/>
                        <a:t>Recommendation</a:t>
                      </a:r>
                    </a:p>
                    <a:p>
                      <a:r>
                        <a:rPr lang="en-US" sz="2000" dirty="0"/>
                        <a:t>Equipment</a:t>
                      </a:r>
                      <a:r>
                        <a:rPr lang="en-US" sz="2000" baseline="0" dirty="0"/>
                        <a:t> Evaluation</a:t>
                      </a:r>
                    </a:p>
                    <a:p>
                      <a:r>
                        <a:rPr lang="en-US" sz="2000" baseline="0" dirty="0"/>
                        <a:t>Progress or periodic report</a:t>
                      </a:r>
                    </a:p>
                    <a:p>
                      <a:r>
                        <a:rPr lang="en-US" sz="2000" baseline="0" dirty="0"/>
                        <a:t>Description of results of a laboratory work or a company trip</a:t>
                      </a:r>
                      <a:endParaRPr lang="en-US" sz="2000" dirty="0"/>
                    </a:p>
                  </a:txBody>
                  <a:tcPr/>
                </a:tc>
                <a:extLst>
                  <a:ext uri="{0D108BD9-81ED-4DB2-BD59-A6C34878D82A}">
                    <a16:rowId xmlns:a16="http://schemas.microsoft.com/office/drawing/2014/main" val="10003"/>
                  </a:ext>
                </a:extLst>
              </a:tr>
              <a:tr h="377225">
                <a:tc>
                  <a:txBody>
                    <a:bodyPr/>
                    <a:lstStyle/>
                    <a:p>
                      <a:r>
                        <a:rPr lang="en-US" sz="2000" b="1" dirty="0"/>
                        <a:t>Long Reports</a:t>
                      </a:r>
                    </a:p>
                  </a:txBody>
                  <a:tcPr/>
                </a:tc>
                <a:extLst>
                  <a:ext uri="{0D108BD9-81ED-4DB2-BD59-A6C34878D82A}">
                    <a16:rowId xmlns:a16="http://schemas.microsoft.com/office/drawing/2014/main" val="10004"/>
                  </a:ext>
                </a:extLst>
              </a:tr>
              <a:tr h="599062">
                <a:tc>
                  <a:txBody>
                    <a:bodyPr/>
                    <a:lstStyle/>
                    <a:p>
                      <a:r>
                        <a:rPr lang="en-US" sz="2000" dirty="0"/>
                        <a:t>Project report in field or laboratory work</a:t>
                      </a:r>
                    </a:p>
                    <a:p>
                      <a:r>
                        <a:rPr lang="en-US" sz="2000" dirty="0"/>
                        <a:t>Proposal and Feasibility study</a:t>
                      </a:r>
                    </a:p>
                  </a:txBody>
                  <a:tcPr/>
                </a:tc>
                <a:extLst>
                  <a:ext uri="{0D108BD9-81ED-4DB2-BD59-A6C34878D82A}">
                    <a16:rowId xmlns:a16="http://schemas.microsoft.com/office/drawing/2014/main" val="10005"/>
                  </a:ext>
                </a:extLst>
              </a:tr>
              <a:tr h="403109">
                <a:tc>
                  <a:txBody>
                    <a:bodyPr/>
                    <a:lstStyle/>
                    <a:p>
                      <a:r>
                        <a:rPr lang="en-US" sz="2000" b="1" dirty="0"/>
                        <a:t>Other Examples</a:t>
                      </a:r>
                    </a:p>
                  </a:txBody>
                  <a:tcPr/>
                </a:tc>
                <a:extLst>
                  <a:ext uri="{0D108BD9-81ED-4DB2-BD59-A6C34878D82A}">
                    <a16:rowId xmlns:a16="http://schemas.microsoft.com/office/drawing/2014/main" val="10006"/>
                  </a:ext>
                </a:extLst>
              </a:tr>
              <a:tr h="599062">
                <a:tc>
                  <a:txBody>
                    <a:bodyPr/>
                    <a:lstStyle/>
                    <a:p>
                      <a:r>
                        <a:rPr lang="en-US" sz="2000" dirty="0"/>
                        <a:t>Abstract or summary</a:t>
                      </a:r>
                      <a:r>
                        <a:rPr lang="en-US" sz="2000" baseline="0" dirty="0"/>
                        <a:t> of technical articles</a:t>
                      </a:r>
                    </a:p>
                    <a:p>
                      <a:r>
                        <a:rPr lang="en-US" sz="2000" baseline="0" dirty="0"/>
                        <a:t>Technical article or presentation</a:t>
                      </a:r>
                    </a:p>
                    <a:p>
                      <a:r>
                        <a:rPr lang="en-US" sz="2000" baseline="0" dirty="0"/>
                        <a:t>Operation manual</a:t>
                      </a:r>
                    </a:p>
                    <a:p>
                      <a:r>
                        <a:rPr lang="en-US" sz="2000" baseline="0" dirty="0"/>
                        <a:t>Website</a:t>
                      </a:r>
                      <a:endParaRPr lang="en-US" sz="2000" dirty="0"/>
                    </a:p>
                  </a:txBody>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19491984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6183" y="662781"/>
            <a:ext cx="10515600" cy="1325563"/>
          </a:xfrm>
        </p:spPr>
        <p:txBody>
          <a:bodyPr/>
          <a:lstStyle/>
          <a:p>
            <a:pPr algn="ctr"/>
            <a:r>
              <a:rPr lang="en-US" b="1" dirty="0">
                <a:solidFill>
                  <a:schemeClr val="tx1"/>
                </a:solidFill>
              </a:rPr>
              <a:t>Tone</a:t>
            </a:r>
            <a:r>
              <a:rPr lang="en-US" dirty="0">
                <a:solidFill>
                  <a:schemeClr val="tx1"/>
                </a:solidFill>
              </a:rPr>
              <a:t> in Technical Writing</a:t>
            </a:r>
          </a:p>
        </p:txBody>
      </p:sp>
      <p:sp>
        <p:nvSpPr>
          <p:cNvPr id="3" name="Content Placeholder 2"/>
          <p:cNvSpPr>
            <a:spLocks noGrp="1"/>
          </p:cNvSpPr>
          <p:nvPr>
            <p:ph idx="1"/>
          </p:nvPr>
        </p:nvSpPr>
        <p:spPr>
          <a:xfrm>
            <a:off x="434703" y="2177886"/>
            <a:ext cx="11338560" cy="5476240"/>
          </a:xfrm>
        </p:spPr>
        <p:txBody>
          <a:bodyPr>
            <a:normAutofit/>
          </a:bodyPr>
          <a:lstStyle/>
          <a:p>
            <a:pPr marL="0" indent="0" algn="just">
              <a:buNone/>
            </a:pPr>
            <a:r>
              <a:rPr lang="en-US" sz="2400" b="1" dirty="0">
                <a:solidFill>
                  <a:schemeClr val="tx1"/>
                </a:solidFill>
              </a:rPr>
              <a:t>Tone refers to the writer’s attitude/ emotional character towards the reader and the subject of the message.</a:t>
            </a:r>
          </a:p>
        </p:txBody>
      </p:sp>
      <p:sp>
        <p:nvSpPr>
          <p:cNvPr id="4" name="Title 1"/>
          <p:cNvSpPr txBox="1">
            <a:spLocks/>
          </p:cNvSpPr>
          <p:nvPr/>
        </p:nvSpPr>
        <p:spPr>
          <a:xfrm>
            <a:off x="674914" y="0"/>
            <a:ext cx="11105606"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chemeClr val="bg1"/>
                </a:solidFill>
                <a:latin typeface="+mn-lt"/>
              </a:rPr>
              <a:t>Q3. Is your tone appropriate to your purpose and your intended audience?</a:t>
            </a:r>
          </a:p>
        </p:txBody>
      </p:sp>
      <p:graphicFrame>
        <p:nvGraphicFramePr>
          <p:cNvPr id="5" name="Table 4"/>
          <p:cNvGraphicFramePr>
            <a:graphicFrameLocks noGrp="1"/>
          </p:cNvGraphicFramePr>
          <p:nvPr/>
        </p:nvGraphicFramePr>
        <p:xfrm>
          <a:off x="1463765" y="3615265"/>
          <a:ext cx="9527904" cy="2117877"/>
        </p:xfrm>
        <a:graphic>
          <a:graphicData uri="http://schemas.openxmlformats.org/drawingml/2006/table">
            <a:tbl>
              <a:tblPr firstRow="1" bandRow="1">
                <a:tableStyleId>{5940675A-B579-460E-94D1-54222C63F5DA}</a:tableStyleId>
              </a:tblPr>
              <a:tblGrid>
                <a:gridCol w="3540761">
                  <a:extLst>
                    <a:ext uri="{9D8B030D-6E8A-4147-A177-3AD203B41FA5}">
                      <a16:colId xmlns:a16="http://schemas.microsoft.com/office/drawing/2014/main" val="20000"/>
                    </a:ext>
                  </a:extLst>
                </a:gridCol>
                <a:gridCol w="5987143">
                  <a:extLst>
                    <a:ext uri="{9D8B030D-6E8A-4147-A177-3AD203B41FA5}">
                      <a16:colId xmlns:a16="http://schemas.microsoft.com/office/drawing/2014/main" val="20001"/>
                    </a:ext>
                  </a:extLst>
                </a:gridCol>
              </a:tblGrid>
              <a:tr h="370840">
                <a:tc>
                  <a:txBody>
                    <a:bodyPr/>
                    <a:lstStyle/>
                    <a:p>
                      <a:r>
                        <a:rPr lang="en-US" sz="2800" dirty="0"/>
                        <a:t>Factual</a:t>
                      </a:r>
                    </a:p>
                  </a:txBody>
                  <a:tcPr/>
                </a:tc>
                <a:tc>
                  <a:txBody>
                    <a:bodyPr/>
                    <a:lstStyle/>
                    <a:p>
                      <a:r>
                        <a:rPr lang="en-US" sz="2800" dirty="0"/>
                        <a:t>Usually serious to a lighter tone</a:t>
                      </a:r>
                    </a:p>
                  </a:txBody>
                  <a:tcPr/>
                </a:tc>
                <a:extLst>
                  <a:ext uri="{0D108BD9-81ED-4DB2-BD59-A6C34878D82A}">
                    <a16:rowId xmlns:a16="http://schemas.microsoft.com/office/drawing/2014/main" val="10000"/>
                  </a:ext>
                </a:extLst>
              </a:tr>
              <a:tr h="370840">
                <a:tc>
                  <a:txBody>
                    <a:bodyPr/>
                    <a:lstStyle/>
                    <a:p>
                      <a:r>
                        <a:rPr lang="en-US" sz="2800" dirty="0"/>
                        <a:t>Neutral</a:t>
                      </a:r>
                    </a:p>
                  </a:txBody>
                  <a:tcPr/>
                </a:tc>
                <a:tc>
                  <a:txBody>
                    <a:bodyPr/>
                    <a:lstStyle/>
                    <a:p>
                      <a:r>
                        <a:rPr lang="en-US" sz="2800" dirty="0"/>
                        <a:t>Appropriate to the target audience</a:t>
                      </a:r>
                    </a:p>
                  </a:txBody>
                  <a:tcPr/>
                </a:tc>
                <a:extLst>
                  <a:ext uri="{0D108BD9-81ED-4DB2-BD59-A6C34878D82A}">
                    <a16:rowId xmlns:a16="http://schemas.microsoft.com/office/drawing/2014/main" val="10001"/>
                  </a:ext>
                </a:extLst>
              </a:tr>
              <a:tr h="563397">
                <a:tc>
                  <a:txBody>
                    <a:bodyPr/>
                    <a:lstStyle/>
                    <a:p>
                      <a:r>
                        <a:rPr lang="en-US" sz="2800" dirty="0"/>
                        <a:t>Sincere</a:t>
                      </a:r>
                    </a:p>
                  </a:txBody>
                  <a:tcPr/>
                </a:tc>
                <a:tc>
                  <a:txBody>
                    <a:bodyPr/>
                    <a:lstStyle/>
                    <a:p>
                      <a:r>
                        <a:rPr lang="en-US" sz="2800" dirty="0"/>
                        <a:t>Avoids a strong emotion</a:t>
                      </a:r>
                    </a:p>
                  </a:txBody>
                  <a:tcPr/>
                </a:tc>
                <a:extLst>
                  <a:ext uri="{0D108BD9-81ED-4DB2-BD59-A6C34878D82A}">
                    <a16:rowId xmlns:a16="http://schemas.microsoft.com/office/drawing/2014/main" val="10002"/>
                  </a:ext>
                </a:extLst>
              </a:tr>
              <a:tr h="370840">
                <a:tc>
                  <a:txBody>
                    <a:bodyPr/>
                    <a:lstStyle/>
                    <a:p>
                      <a:r>
                        <a:rPr lang="en-US" sz="2800" dirty="0"/>
                        <a:t>Non-discriminative</a:t>
                      </a:r>
                    </a:p>
                  </a:txBody>
                  <a:tcPr/>
                </a:tc>
                <a:tc>
                  <a:txBody>
                    <a:bodyPr/>
                    <a:lstStyle/>
                    <a:p>
                      <a:endParaRPr lang="en-US" sz="2800"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536834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87852"/>
            <a:ext cx="10515600" cy="708436"/>
          </a:xfrm>
        </p:spPr>
        <p:txBody>
          <a:bodyPr/>
          <a:lstStyle/>
          <a:p>
            <a:pPr algn="ctr"/>
            <a:r>
              <a:rPr lang="en-US" b="1" dirty="0"/>
              <a:t>Tone</a:t>
            </a:r>
            <a:r>
              <a:rPr lang="en-US" dirty="0"/>
              <a:t> in Technical Writing</a:t>
            </a:r>
          </a:p>
        </p:txBody>
      </p:sp>
      <p:sp>
        <p:nvSpPr>
          <p:cNvPr id="3" name="Content Placeholder 2"/>
          <p:cNvSpPr>
            <a:spLocks noGrp="1"/>
          </p:cNvSpPr>
          <p:nvPr>
            <p:ph idx="1"/>
          </p:nvPr>
        </p:nvSpPr>
        <p:spPr>
          <a:xfrm>
            <a:off x="838200" y="1231277"/>
            <a:ext cx="10515600" cy="4351338"/>
          </a:xfrm>
        </p:spPr>
        <p:txBody>
          <a:bodyPr>
            <a:normAutofit/>
          </a:bodyPr>
          <a:lstStyle/>
          <a:p>
            <a:r>
              <a:rPr lang="en-US" sz="2000" dirty="0">
                <a:solidFill>
                  <a:schemeClr val="tx1"/>
                </a:solidFill>
              </a:rPr>
              <a:t>Polite tone (especially those who outrank you)</a:t>
            </a:r>
          </a:p>
          <a:p>
            <a:r>
              <a:rPr lang="en-US" sz="2000" dirty="0">
                <a:solidFill>
                  <a:schemeClr val="tx1"/>
                </a:solidFill>
              </a:rPr>
              <a:t>Don’t sound too tough or demanding about potentially sensitive issues.</a:t>
            </a:r>
          </a:p>
          <a:p>
            <a:r>
              <a:rPr lang="en-US" sz="2000" dirty="0">
                <a:solidFill>
                  <a:schemeClr val="tx1"/>
                </a:solidFill>
              </a:rPr>
              <a:t>Phrase your sentences in a nonthreatening way</a:t>
            </a:r>
          </a:p>
          <a:p>
            <a:r>
              <a:rPr lang="en-US" sz="2000" dirty="0">
                <a:solidFill>
                  <a:schemeClr val="tx1"/>
                </a:solidFill>
              </a:rPr>
              <a:t>Emphasize the reader’s viewpoint – the </a:t>
            </a:r>
            <a:r>
              <a:rPr lang="en-US" sz="2000" b="1" dirty="0">
                <a:solidFill>
                  <a:srgbClr val="C00000"/>
                </a:solidFill>
              </a:rPr>
              <a:t>“you” approach</a:t>
            </a:r>
          </a:p>
        </p:txBody>
      </p:sp>
      <p:graphicFrame>
        <p:nvGraphicFramePr>
          <p:cNvPr id="4" name="Table 3"/>
          <p:cNvGraphicFramePr>
            <a:graphicFrameLocks noGrp="1"/>
          </p:cNvGraphicFramePr>
          <p:nvPr/>
        </p:nvGraphicFramePr>
        <p:xfrm>
          <a:off x="838200" y="4114800"/>
          <a:ext cx="11054151" cy="2484338"/>
        </p:xfrm>
        <a:graphic>
          <a:graphicData uri="http://schemas.openxmlformats.org/drawingml/2006/table">
            <a:tbl>
              <a:tblPr firstRow="1" bandRow="1">
                <a:tableStyleId>{5940675A-B579-460E-94D1-54222C63F5DA}</a:tableStyleId>
              </a:tblPr>
              <a:tblGrid>
                <a:gridCol w="5885598">
                  <a:extLst>
                    <a:ext uri="{9D8B030D-6E8A-4147-A177-3AD203B41FA5}">
                      <a16:colId xmlns:a16="http://schemas.microsoft.com/office/drawing/2014/main" val="20000"/>
                    </a:ext>
                  </a:extLst>
                </a:gridCol>
                <a:gridCol w="5168553">
                  <a:extLst>
                    <a:ext uri="{9D8B030D-6E8A-4147-A177-3AD203B41FA5}">
                      <a16:colId xmlns:a16="http://schemas.microsoft.com/office/drawing/2014/main" val="20001"/>
                    </a:ext>
                  </a:extLst>
                </a:gridCol>
              </a:tblGrid>
              <a:tr h="349507">
                <a:tc>
                  <a:txBody>
                    <a:bodyPr/>
                    <a:lstStyle/>
                    <a:p>
                      <a:pPr algn="ctr"/>
                      <a:r>
                        <a:rPr lang="en-US" sz="2400" b="1" dirty="0"/>
                        <a:t>Writer-centered Perspective</a:t>
                      </a:r>
                    </a:p>
                  </a:txBody>
                  <a:tcPr/>
                </a:tc>
                <a:tc>
                  <a:txBody>
                    <a:bodyPr/>
                    <a:lstStyle/>
                    <a:p>
                      <a:pPr algn="ctr"/>
                      <a:r>
                        <a:rPr lang="en-US" sz="2400" b="1" dirty="0"/>
                        <a:t>Reader-centered</a:t>
                      </a:r>
                      <a:r>
                        <a:rPr lang="en-US" sz="2400" b="1" baseline="0" dirty="0"/>
                        <a:t> Perspective</a:t>
                      </a:r>
                      <a:endParaRPr lang="en-US" sz="2400" b="1" dirty="0"/>
                    </a:p>
                  </a:txBody>
                  <a:tcPr/>
                </a:tc>
                <a:extLst>
                  <a:ext uri="{0D108BD9-81ED-4DB2-BD59-A6C34878D82A}">
                    <a16:rowId xmlns:a16="http://schemas.microsoft.com/office/drawing/2014/main" val="10000"/>
                  </a:ext>
                </a:extLst>
              </a:tr>
              <a:tr h="2027138">
                <a:tc>
                  <a:txBody>
                    <a:bodyPr/>
                    <a:lstStyle/>
                    <a:p>
                      <a:r>
                        <a:rPr lang="en-US" sz="2400" dirty="0"/>
                        <a:t>If I can answer any questions, I’ll be happy to do so.</a:t>
                      </a:r>
                    </a:p>
                    <a:p>
                      <a:r>
                        <a:rPr lang="en-US" sz="2400" dirty="0"/>
                        <a:t>We shipped the order this morning</a:t>
                      </a:r>
                    </a:p>
                    <a:p>
                      <a:endParaRPr lang="en-US" sz="2400" dirty="0"/>
                    </a:p>
                    <a:p>
                      <a:r>
                        <a:rPr lang="en-US" sz="2400" dirty="0"/>
                        <a:t>I’m</a:t>
                      </a:r>
                      <a:r>
                        <a:rPr lang="en-US" sz="2400" baseline="0" dirty="0"/>
                        <a:t> happy to report that . . . </a:t>
                      </a:r>
                      <a:endParaRPr lang="en-US" sz="2400" dirty="0"/>
                    </a:p>
                  </a:txBody>
                  <a:tcPr/>
                </a:tc>
                <a:tc>
                  <a:txBody>
                    <a:bodyPr/>
                    <a:lstStyle/>
                    <a:p>
                      <a:r>
                        <a:rPr lang="en-US" sz="2400" dirty="0"/>
                        <a:t>If you have any questions, please</a:t>
                      </a:r>
                      <a:r>
                        <a:rPr lang="en-US" sz="2400" baseline="0" dirty="0"/>
                        <a:t> ask.</a:t>
                      </a:r>
                    </a:p>
                    <a:p>
                      <a:endParaRPr lang="en-US" sz="2400" baseline="0" dirty="0"/>
                    </a:p>
                    <a:p>
                      <a:r>
                        <a:rPr lang="en-US" sz="2400" baseline="0" dirty="0"/>
                        <a:t>Your order was shipped this morning.</a:t>
                      </a:r>
                    </a:p>
                    <a:p>
                      <a:r>
                        <a:rPr lang="en-US" sz="2400" baseline="0" dirty="0"/>
                        <a:t>You’ll be glad to know that . . . </a:t>
                      </a:r>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4194995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lum bright="-20000" contrast="40000"/>
          </a:blip>
          <a:stretch>
            <a:fillRect/>
          </a:stretch>
        </p:blipFill>
        <p:spPr>
          <a:xfrm>
            <a:off x="485138" y="-9376"/>
            <a:ext cx="11554594" cy="7080735"/>
          </a:xfrm>
          <a:prstGeom prst="rect">
            <a:avLst/>
          </a:prstGeom>
        </p:spPr>
      </p:pic>
      <p:sp>
        <p:nvSpPr>
          <p:cNvPr id="4" name="TextBox 3"/>
          <p:cNvSpPr txBox="1"/>
          <p:nvPr/>
        </p:nvSpPr>
        <p:spPr>
          <a:xfrm>
            <a:off x="154546" y="193183"/>
            <a:ext cx="2653048" cy="523220"/>
          </a:xfrm>
          <a:prstGeom prst="rect">
            <a:avLst/>
          </a:prstGeom>
          <a:noFill/>
        </p:spPr>
        <p:txBody>
          <a:bodyPr wrap="square" rtlCol="0">
            <a:spAutoFit/>
          </a:bodyPr>
          <a:lstStyle/>
          <a:p>
            <a:r>
              <a:rPr lang="en-US" sz="2800" b="1" dirty="0"/>
              <a:t>EXAMPLE 1. </a:t>
            </a:r>
          </a:p>
        </p:txBody>
      </p:sp>
    </p:spTree>
    <p:extLst>
      <p:ext uri="{BB962C8B-B14F-4D97-AF65-F5344CB8AC3E}">
        <p14:creationId xmlns:p14="http://schemas.microsoft.com/office/powerpoint/2010/main" val="8085648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lum bright="-20000" contrast="40000"/>
          </a:blip>
          <a:stretch>
            <a:fillRect/>
          </a:stretch>
        </p:blipFill>
        <p:spPr>
          <a:xfrm>
            <a:off x="148009" y="0"/>
            <a:ext cx="11840221" cy="6923968"/>
          </a:xfrm>
          <a:prstGeom prst="rect">
            <a:avLst/>
          </a:prstGeom>
        </p:spPr>
      </p:pic>
    </p:spTree>
    <p:extLst>
      <p:ext uri="{BB962C8B-B14F-4D97-AF65-F5344CB8AC3E}">
        <p14:creationId xmlns:p14="http://schemas.microsoft.com/office/powerpoint/2010/main" val="34849058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lum bright="-20000" contrast="40000"/>
          </a:blip>
          <a:stretch>
            <a:fillRect/>
          </a:stretch>
        </p:blipFill>
        <p:spPr>
          <a:xfrm>
            <a:off x="485138" y="104156"/>
            <a:ext cx="11221724" cy="6649688"/>
          </a:xfrm>
          <a:prstGeom prst="rect">
            <a:avLst/>
          </a:prstGeom>
        </p:spPr>
      </p:pic>
      <p:sp>
        <p:nvSpPr>
          <p:cNvPr id="3" name="TextBox 2"/>
          <p:cNvSpPr txBox="1"/>
          <p:nvPr/>
        </p:nvSpPr>
        <p:spPr>
          <a:xfrm>
            <a:off x="154546" y="193183"/>
            <a:ext cx="2653048" cy="523220"/>
          </a:xfrm>
          <a:prstGeom prst="rect">
            <a:avLst/>
          </a:prstGeom>
          <a:noFill/>
        </p:spPr>
        <p:txBody>
          <a:bodyPr wrap="square" rtlCol="0">
            <a:spAutoFit/>
          </a:bodyPr>
          <a:lstStyle/>
          <a:p>
            <a:r>
              <a:rPr lang="en-US" sz="2800" b="1" dirty="0"/>
              <a:t>EXAMPLE 2. </a:t>
            </a:r>
          </a:p>
        </p:txBody>
      </p:sp>
    </p:spTree>
    <p:extLst>
      <p:ext uri="{BB962C8B-B14F-4D97-AF65-F5344CB8AC3E}">
        <p14:creationId xmlns:p14="http://schemas.microsoft.com/office/powerpoint/2010/main" val="13356519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lum bright="-20000" contrast="40000"/>
          </a:blip>
          <a:stretch>
            <a:fillRect/>
          </a:stretch>
        </p:blipFill>
        <p:spPr>
          <a:xfrm>
            <a:off x="242520" y="1"/>
            <a:ext cx="12141383" cy="6619740"/>
          </a:xfrm>
          <a:prstGeom prst="rect">
            <a:avLst/>
          </a:prstGeom>
        </p:spPr>
      </p:pic>
    </p:spTree>
    <p:extLst>
      <p:ext uri="{BB962C8B-B14F-4D97-AF65-F5344CB8AC3E}">
        <p14:creationId xmlns:p14="http://schemas.microsoft.com/office/powerpoint/2010/main" val="7298489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2032000" y="719666"/>
          <a:ext cx="8618828" cy="5243252"/>
        </p:xfrm>
        <a:graphic>
          <a:graphicData uri="http://schemas.openxmlformats.org/drawingml/2006/table">
            <a:tbl>
              <a:tblPr firstRow="1" bandRow="1">
                <a:tableStyleId>{5940675A-B579-460E-94D1-54222C63F5DA}</a:tableStyleId>
              </a:tblPr>
              <a:tblGrid>
                <a:gridCol w="4309414">
                  <a:extLst>
                    <a:ext uri="{9D8B030D-6E8A-4147-A177-3AD203B41FA5}">
                      <a16:colId xmlns:a16="http://schemas.microsoft.com/office/drawing/2014/main" val="20000"/>
                    </a:ext>
                  </a:extLst>
                </a:gridCol>
                <a:gridCol w="4309414">
                  <a:extLst>
                    <a:ext uri="{9D8B030D-6E8A-4147-A177-3AD203B41FA5}">
                      <a16:colId xmlns:a16="http://schemas.microsoft.com/office/drawing/2014/main" val="20001"/>
                    </a:ext>
                  </a:extLst>
                </a:gridCol>
              </a:tblGrid>
              <a:tr h="524325">
                <a:tc>
                  <a:txBody>
                    <a:bodyPr/>
                    <a:lstStyle/>
                    <a:p>
                      <a:pPr algn="ctr"/>
                      <a:r>
                        <a:rPr lang="en-US" sz="2400" b="1" dirty="0"/>
                        <a:t>Negative Wording</a:t>
                      </a:r>
                    </a:p>
                  </a:txBody>
                  <a:tcPr/>
                </a:tc>
                <a:tc>
                  <a:txBody>
                    <a:bodyPr/>
                    <a:lstStyle/>
                    <a:p>
                      <a:pPr algn="ctr"/>
                      <a:r>
                        <a:rPr lang="en-US" sz="2400" b="1" dirty="0"/>
                        <a:t>Positive Wording</a:t>
                      </a:r>
                    </a:p>
                  </a:txBody>
                  <a:tcPr/>
                </a:tc>
                <a:extLst>
                  <a:ext uri="{0D108BD9-81ED-4DB2-BD59-A6C34878D82A}">
                    <a16:rowId xmlns:a16="http://schemas.microsoft.com/office/drawing/2014/main" val="10000"/>
                  </a:ext>
                </a:extLst>
              </a:tr>
              <a:tr h="4718927">
                <a:tc>
                  <a:txBody>
                    <a:bodyPr/>
                    <a:lstStyle/>
                    <a:p>
                      <a:r>
                        <a:rPr lang="en-US" sz="2400" dirty="0"/>
                        <a:t>We cannot process your claim because the necessary forms have not been completed</a:t>
                      </a:r>
                    </a:p>
                    <a:p>
                      <a:endParaRPr lang="en-US" sz="2400" dirty="0"/>
                    </a:p>
                    <a:p>
                      <a:r>
                        <a:rPr lang="en-US" sz="2400" dirty="0"/>
                        <a:t>We do not take phone call after 3:00 PM on Fridays</a:t>
                      </a:r>
                    </a:p>
                    <a:p>
                      <a:endParaRPr lang="en-US" sz="2400" dirty="0"/>
                    </a:p>
                    <a:p>
                      <a:r>
                        <a:rPr lang="en-US" sz="2400" dirty="0"/>
                        <a:t>We closed your case because we never received the information requested in our letter of</a:t>
                      </a:r>
                      <a:r>
                        <a:rPr lang="en-US" sz="2400" baseline="0" dirty="0"/>
                        <a:t> April 2.</a:t>
                      </a:r>
                      <a:endParaRPr lang="en-US" sz="2400" dirty="0"/>
                    </a:p>
                  </a:txBody>
                  <a:tcPr/>
                </a:tc>
                <a:tc>
                  <a:txBody>
                    <a:bodyPr/>
                    <a:lstStyle/>
                    <a:p>
                      <a:r>
                        <a:rPr lang="en-US" sz="2400" dirty="0"/>
                        <a:t>Your claim can be processed as soon as you complete the necessary forms.</a:t>
                      </a:r>
                    </a:p>
                    <a:p>
                      <a:endParaRPr lang="en-US" sz="2400" dirty="0"/>
                    </a:p>
                    <a:p>
                      <a:r>
                        <a:rPr lang="en-US" sz="2400" dirty="0"/>
                        <a:t>You may reach us by telephone on Fridays until 3 PM.</a:t>
                      </a:r>
                    </a:p>
                    <a:p>
                      <a:endParaRPr lang="en-US" sz="2400" dirty="0"/>
                    </a:p>
                    <a:p>
                      <a:r>
                        <a:rPr lang="en-US" sz="2400" dirty="0"/>
                        <a:t>Your case will be reactivated as soon as you provide the information requested in out April 2 letter.</a:t>
                      </a:r>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8110355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t>Technical and Business Writing</a:t>
            </a:r>
          </a:p>
        </p:txBody>
      </p:sp>
      <p:sp>
        <p:nvSpPr>
          <p:cNvPr id="3" name="Content Placeholder 2"/>
          <p:cNvSpPr>
            <a:spLocks noGrp="1"/>
          </p:cNvSpPr>
          <p:nvPr>
            <p:ph idx="1"/>
          </p:nvPr>
        </p:nvSpPr>
        <p:spPr>
          <a:xfrm>
            <a:off x="345441" y="1452138"/>
            <a:ext cx="11008360" cy="4351338"/>
          </a:xfrm>
        </p:spPr>
        <p:txBody>
          <a:bodyPr>
            <a:noAutofit/>
          </a:bodyPr>
          <a:lstStyle/>
          <a:p>
            <a:pPr marL="0" indent="0">
              <a:buNone/>
            </a:pPr>
            <a:r>
              <a:rPr lang="en-US" sz="2400" b="1" u="sng" dirty="0">
                <a:solidFill>
                  <a:schemeClr val="tx1"/>
                </a:solidFill>
              </a:rPr>
              <a:t>Text Book:</a:t>
            </a:r>
            <a:endParaRPr lang="en-US" sz="2400" u="sng" dirty="0">
              <a:solidFill>
                <a:schemeClr val="tx1"/>
              </a:solidFill>
            </a:endParaRPr>
          </a:p>
          <a:p>
            <a:pPr marL="0" indent="0">
              <a:buNone/>
            </a:pPr>
            <a:r>
              <a:rPr lang="en-US" sz="2400" dirty="0">
                <a:solidFill>
                  <a:schemeClr val="tx1"/>
                </a:solidFill>
              </a:rPr>
              <a:t>William S. Pfeiffer. </a:t>
            </a:r>
            <a:r>
              <a:rPr lang="en-US" sz="2400" b="1" dirty="0">
                <a:solidFill>
                  <a:schemeClr val="tx1"/>
                </a:solidFill>
              </a:rPr>
              <a:t>Technical Communication: A Practical Approach </a:t>
            </a:r>
            <a:r>
              <a:rPr lang="en-US" sz="2400" dirty="0">
                <a:solidFill>
                  <a:schemeClr val="tx1"/>
                </a:solidFill>
              </a:rPr>
              <a:t>8</a:t>
            </a:r>
            <a:r>
              <a:rPr lang="en-US" sz="2400" baseline="30000" dirty="0">
                <a:solidFill>
                  <a:schemeClr val="tx1"/>
                </a:solidFill>
              </a:rPr>
              <a:t>th</a:t>
            </a:r>
            <a:r>
              <a:rPr lang="en-US" sz="2400" dirty="0">
                <a:solidFill>
                  <a:schemeClr val="tx1"/>
                </a:solidFill>
              </a:rPr>
              <a:t> Edition</a:t>
            </a:r>
          </a:p>
          <a:p>
            <a:pPr marL="0" indent="0">
              <a:buNone/>
            </a:pPr>
            <a:r>
              <a:rPr lang="en-US" sz="2400" b="1" u="sng" dirty="0">
                <a:solidFill>
                  <a:schemeClr val="tx1"/>
                </a:solidFill>
              </a:rPr>
              <a:t> Reference Books</a:t>
            </a:r>
            <a:r>
              <a:rPr lang="en-US" sz="2400" b="1" dirty="0">
                <a:solidFill>
                  <a:schemeClr val="tx1"/>
                </a:solidFill>
              </a:rPr>
              <a:t>:</a:t>
            </a:r>
            <a:endParaRPr lang="en-US" sz="2400" dirty="0">
              <a:solidFill>
                <a:schemeClr val="tx1"/>
              </a:solidFill>
            </a:endParaRPr>
          </a:p>
          <a:p>
            <a:pPr marL="0" indent="0">
              <a:buNone/>
            </a:pPr>
            <a:r>
              <a:rPr lang="en-US" sz="2400" dirty="0">
                <a:solidFill>
                  <a:schemeClr val="tx1"/>
                </a:solidFill>
              </a:rPr>
              <a:t>Gerald J. </a:t>
            </a:r>
            <a:r>
              <a:rPr lang="en-US" sz="2400" dirty="0" err="1">
                <a:solidFill>
                  <a:schemeClr val="tx1"/>
                </a:solidFill>
              </a:rPr>
              <a:t>Alred</a:t>
            </a:r>
            <a:r>
              <a:rPr lang="en-US" sz="2400" dirty="0">
                <a:solidFill>
                  <a:schemeClr val="tx1"/>
                </a:solidFill>
              </a:rPr>
              <a:t>, Walter E. </a:t>
            </a:r>
            <a:r>
              <a:rPr lang="en-US" sz="2400" dirty="0" err="1">
                <a:solidFill>
                  <a:schemeClr val="tx1"/>
                </a:solidFill>
              </a:rPr>
              <a:t>Oliu</a:t>
            </a:r>
            <a:r>
              <a:rPr lang="en-US" sz="2400" dirty="0">
                <a:solidFill>
                  <a:schemeClr val="tx1"/>
                </a:solidFill>
              </a:rPr>
              <a:t>, Charles T. </a:t>
            </a:r>
            <a:r>
              <a:rPr lang="en-US" sz="2400" dirty="0" err="1">
                <a:solidFill>
                  <a:schemeClr val="tx1"/>
                </a:solidFill>
              </a:rPr>
              <a:t>Brusaw</a:t>
            </a:r>
            <a:r>
              <a:rPr lang="en-US" sz="2400" dirty="0">
                <a:solidFill>
                  <a:schemeClr val="tx1"/>
                </a:solidFill>
              </a:rPr>
              <a:t>, </a:t>
            </a:r>
            <a:r>
              <a:rPr lang="en-US" sz="2400" b="1" dirty="0">
                <a:solidFill>
                  <a:schemeClr val="tx1"/>
                </a:solidFill>
              </a:rPr>
              <a:t>The Business Writer's Handbook</a:t>
            </a:r>
            <a:r>
              <a:rPr lang="en-US" sz="2400" dirty="0">
                <a:solidFill>
                  <a:schemeClr val="tx1"/>
                </a:solidFill>
              </a:rPr>
              <a:t> 10</a:t>
            </a:r>
            <a:r>
              <a:rPr lang="en-US" sz="2400" baseline="30000" dirty="0">
                <a:solidFill>
                  <a:schemeClr val="tx1"/>
                </a:solidFill>
              </a:rPr>
              <a:t>th</a:t>
            </a:r>
            <a:r>
              <a:rPr lang="en-US" sz="2400" dirty="0">
                <a:solidFill>
                  <a:schemeClr val="tx1"/>
                </a:solidFill>
              </a:rPr>
              <a:t> Edition</a:t>
            </a:r>
          </a:p>
          <a:p>
            <a:pPr marL="0" indent="0">
              <a:buNone/>
            </a:pPr>
            <a:r>
              <a:rPr lang="en-US" sz="2400" dirty="0">
                <a:solidFill>
                  <a:schemeClr val="tx1"/>
                </a:solidFill>
              </a:rPr>
              <a:t>Mike Markel, </a:t>
            </a:r>
            <a:r>
              <a:rPr lang="en-US" sz="2400" b="1" dirty="0">
                <a:solidFill>
                  <a:schemeClr val="tx1"/>
                </a:solidFill>
              </a:rPr>
              <a:t>Technical Communication</a:t>
            </a:r>
            <a:r>
              <a:rPr lang="en-US" sz="2400" dirty="0">
                <a:solidFill>
                  <a:schemeClr val="tx1"/>
                </a:solidFill>
              </a:rPr>
              <a:t> 10</a:t>
            </a:r>
            <a:r>
              <a:rPr lang="en-US" sz="2400" baseline="30000" dirty="0">
                <a:solidFill>
                  <a:schemeClr val="tx1"/>
                </a:solidFill>
              </a:rPr>
              <a:t>th</a:t>
            </a:r>
            <a:r>
              <a:rPr lang="en-US" sz="2400" dirty="0">
                <a:solidFill>
                  <a:schemeClr val="tx1"/>
                </a:solidFill>
              </a:rPr>
              <a:t> Edition</a:t>
            </a:r>
          </a:p>
        </p:txBody>
      </p:sp>
    </p:spTree>
    <p:extLst>
      <p:ext uri="{BB962C8B-B14F-4D97-AF65-F5344CB8AC3E}">
        <p14:creationId xmlns:p14="http://schemas.microsoft.com/office/powerpoint/2010/main" val="16023813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090863"/>
          </a:xfrm>
        </p:spPr>
        <p:txBody>
          <a:bodyPr>
            <a:normAutofit/>
          </a:bodyPr>
          <a:lstStyle/>
          <a:p>
            <a:r>
              <a:rPr lang="en-US" sz="4000" dirty="0"/>
              <a:t>Positive Language</a:t>
            </a:r>
          </a:p>
        </p:txBody>
      </p:sp>
      <p:sp>
        <p:nvSpPr>
          <p:cNvPr id="3" name="Content Placeholder 2"/>
          <p:cNvSpPr>
            <a:spLocks noGrp="1"/>
          </p:cNvSpPr>
          <p:nvPr>
            <p:ph idx="1"/>
          </p:nvPr>
        </p:nvSpPr>
        <p:spPr>
          <a:xfrm>
            <a:off x="304800" y="1325564"/>
            <a:ext cx="11049000" cy="1430184"/>
          </a:xfrm>
        </p:spPr>
        <p:txBody>
          <a:bodyPr>
            <a:normAutofit/>
          </a:bodyPr>
          <a:lstStyle/>
          <a:p>
            <a:pPr marL="0" lvl="0" indent="0">
              <a:buNone/>
            </a:pPr>
            <a:r>
              <a:rPr lang="en-US" sz="2600" b="1" dirty="0">
                <a:solidFill>
                  <a:prstClr val="black"/>
                </a:solidFill>
                <a:cs typeface="Times New Roman" panose="02020603050405020304" pitchFamily="18" charset="0"/>
              </a:rPr>
              <a:t>What are the possible alternatives of “no problem” to make your readers feel positive?</a:t>
            </a:r>
          </a:p>
          <a:p>
            <a:pPr marL="0" indent="0">
              <a:buNone/>
            </a:pPr>
            <a:endParaRPr lang="en-US" dirty="0"/>
          </a:p>
        </p:txBody>
      </p:sp>
      <p:sp>
        <p:nvSpPr>
          <p:cNvPr id="4" name="TextBox 3"/>
          <p:cNvSpPr txBox="1"/>
          <p:nvPr/>
        </p:nvSpPr>
        <p:spPr>
          <a:xfrm>
            <a:off x="1165123" y="2595716"/>
            <a:ext cx="9984658" cy="4154984"/>
          </a:xfrm>
          <a:prstGeom prst="rect">
            <a:avLst/>
          </a:prstGeom>
          <a:noFill/>
        </p:spPr>
        <p:txBody>
          <a:bodyPr wrap="square" rtlCol="0">
            <a:spAutoFit/>
          </a:bodyPr>
          <a:lstStyle/>
          <a:p>
            <a:pPr marL="342900" indent="-342900">
              <a:buFont typeface="Courier New" panose="02070309020205020404" pitchFamily="49" charset="0"/>
              <a:buChar char="o"/>
            </a:pPr>
            <a:r>
              <a:rPr lang="en-US" sz="2400" dirty="0"/>
              <a:t>You are welcome/You're welcome.</a:t>
            </a:r>
          </a:p>
          <a:p>
            <a:pPr marL="342900" indent="-342900">
              <a:buFont typeface="Courier New" panose="02070309020205020404" pitchFamily="49" charset="0"/>
              <a:buChar char="o"/>
            </a:pPr>
            <a:r>
              <a:rPr lang="en-US" sz="2400" dirty="0"/>
              <a:t>It was my pleasure/My pleasure.</a:t>
            </a:r>
          </a:p>
          <a:p>
            <a:pPr marL="342900" indent="-342900">
              <a:buFont typeface="Courier New" panose="02070309020205020404" pitchFamily="49" charset="0"/>
              <a:buChar char="o"/>
            </a:pPr>
            <a:r>
              <a:rPr lang="en-US" sz="2400" dirty="0"/>
              <a:t>We're here to help!</a:t>
            </a:r>
          </a:p>
          <a:p>
            <a:pPr marL="342900" indent="-342900">
              <a:buFont typeface="Courier New" panose="02070309020205020404" pitchFamily="49" charset="0"/>
              <a:buChar char="o"/>
            </a:pPr>
            <a:r>
              <a:rPr lang="en-US" sz="2400" dirty="0"/>
              <a:t>Thank you!</a:t>
            </a:r>
          </a:p>
          <a:p>
            <a:pPr marL="342900" indent="-342900">
              <a:buFont typeface="Courier New" panose="02070309020205020404" pitchFamily="49" charset="0"/>
              <a:buChar char="o"/>
            </a:pPr>
            <a:r>
              <a:rPr lang="en-US" sz="2400" dirty="0"/>
              <a:t>Thanks for asking about our ...</a:t>
            </a:r>
          </a:p>
          <a:p>
            <a:pPr marL="342900" indent="-342900">
              <a:buFont typeface="Courier New" panose="02070309020205020404" pitchFamily="49" charset="0"/>
              <a:buChar char="o"/>
            </a:pPr>
            <a:r>
              <a:rPr lang="en-US" sz="2400" dirty="0"/>
              <a:t>Thanks for the question, which helped me update our instructions.</a:t>
            </a:r>
          </a:p>
          <a:p>
            <a:pPr marL="342900" indent="-342900">
              <a:buFont typeface="Courier New" panose="02070309020205020404" pitchFamily="49" charset="0"/>
              <a:buChar char="o"/>
            </a:pPr>
            <a:r>
              <a:rPr lang="en-US" sz="2400" dirty="0"/>
              <a:t>I'm glad to hear I helped.</a:t>
            </a:r>
          </a:p>
          <a:p>
            <a:pPr marL="342900" indent="-342900">
              <a:buFont typeface="Courier New" panose="02070309020205020404" pitchFamily="49" charset="0"/>
              <a:buChar char="o"/>
            </a:pPr>
            <a:r>
              <a:rPr lang="en-US" sz="2400" dirty="0"/>
              <a:t>Thanks for letting me know I was helpful.</a:t>
            </a:r>
          </a:p>
          <a:p>
            <a:pPr marL="342900" indent="-342900">
              <a:buFont typeface="Courier New" panose="02070309020205020404" pitchFamily="49" charset="0"/>
              <a:buChar char="o"/>
            </a:pPr>
            <a:r>
              <a:rPr lang="en-US" sz="2400" dirty="0"/>
              <a:t>Nice to know I helped.</a:t>
            </a:r>
          </a:p>
          <a:p>
            <a:pPr marL="342900" indent="-342900">
              <a:buFont typeface="Courier New" panose="02070309020205020404" pitchFamily="49" charset="0"/>
              <a:buChar char="o"/>
            </a:pPr>
            <a:r>
              <a:rPr lang="en-US" sz="2400" dirty="0"/>
              <a:t>We appreciate your business.</a:t>
            </a:r>
          </a:p>
          <a:p>
            <a:pPr marL="342900" indent="-342900">
              <a:buFont typeface="Courier New" panose="02070309020205020404" pitchFamily="49" charset="0"/>
              <a:buChar char="o"/>
            </a:pPr>
            <a:r>
              <a:rPr lang="en-US" sz="2400" dirty="0"/>
              <a:t>We appreciate your business, and I'm here to help.</a:t>
            </a:r>
          </a:p>
        </p:txBody>
      </p:sp>
    </p:spTree>
    <p:extLst>
      <p:ext uri="{BB962C8B-B14F-4D97-AF65-F5344CB8AC3E}">
        <p14:creationId xmlns:p14="http://schemas.microsoft.com/office/powerpoint/2010/main" val="261451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lum bright="-20000" contrast="40000"/>
          </a:blip>
          <a:stretch>
            <a:fillRect/>
          </a:stretch>
        </p:blipFill>
        <p:spPr>
          <a:xfrm>
            <a:off x="-265471" y="-2457373"/>
            <a:ext cx="9716562" cy="11367237"/>
          </a:xfrm>
          <a:prstGeom prst="rect">
            <a:avLst/>
          </a:prstGeom>
        </p:spPr>
      </p:pic>
      <p:sp>
        <p:nvSpPr>
          <p:cNvPr id="3" name="TextBox 2"/>
          <p:cNvSpPr txBox="1"/>
          <p:nvPr/>
        </p:nvSpPr>
        <p:spPr>
          <a:xfrm>
            <a:off x="9716562" y="294968"/>
            <a:ext cx="2475438" cy="4401205"/>
          </a:xfrm>
          <a:prstGeom prst="rect">
            <a:avLst/>
          </a:prstGeom>
          <a:noFill/>
        </p:spPr>
        <p:txBody>
          <a:bodyPr wrap="square" rtlCol="0">
            <a:spAutoFit/>
          </a:bodyPr>
          <a:lstStyle/>
          <a:p>
            <a:r>
              <a:rPr lang="en-US" sz="2000" dirty="0"/>
              <a:t>A suggested revision of letter’s opening paragraph:</a:t>
            </a:r>
          </a:p>
          <a:p>
            <a:endParaRPr lang="en-US" sz="2000" dirty="0"/>
          </a:p>
          <a:p>
            <a:r>
              <a:rPr lang="en-US" sz="2000" b="1" dirty="0"/>
              <a:t>Thank you for purchasing our product and for taking time to contact us about it. We apologize for the unsatisfactory condition of your Superior microwave dinner.</a:t>
            </a:r>
          </a:p>
        </p:txBody>
      </p:sp>
    </p:spTree>
    <p:extLst>
      <p:ext uri="{BB962C8B-B14F-4D97-AF65-F5344CB8AC3E}">
        <p14:creationId xmlns:p14="http://schemas.microsoft.com/office/powerpoint/2010/main" val="3131370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lum bright="-40000" contrast="40000"/>
          </a:blip>
          <a:stretch>
            <a:fillRect/>
          </a:stretch>
        </p:blipFill>
        <p:spPr>
          <a:xfrm>
            <a:off x="-340543" y="-289567"/>
            <a:ext cx="12916000" cy="7147567"/>
          </a:xfrm>
          <a:prstGeom prst="rect">
            <a:avLst/>
          </a:prstGeom>
        </p:spPr>
      </p:pic>
      <p:sp>
        <p:nvSpPr>
          <p:cNvPr id="4" name="TextBox 3"/>
          <p:cNvSpPr txBox="1"/>
          <p:nvPr/>
        </p:nvSpPr>
        <p:spPr>
          <a:xfrm>
            <a:off x="154546" y="193183"/>
            <a:ext cx="2550017" cy="954107"/>
          </a:xfrm>
          <a:prstGeom prst="rect">
            <a:avLst/>
          </a:prstGeom>
          <a:noFill/>
        </p:spPr>
        <p:txBody>
          <a:bodyPr wrap="square" rtlCol="0">
            <a:spAutoFit/>
          </a:bodyPr>
          <a:lstStyle/>
          <a:p>
            <a:r>
              <a:rPr lang="en-US" sz="2800" b="1" dirty="0"/>
              <a:t>EXAMPLE 4. </a:t>
            </a:r>
          </a:p>
          <a:p>
            <a:r>
              <a:rPr lang="en-US" sz="2800" b="1" i="1" dirty="0"/>
              <a:t>Politeness</a:t>
            </a:r>
          </a:p>
        </p:txBody>
      </p:sp>
    </p:spTree>
    <p:extLst>
      <p:ext uri="{BB962C8B-B14F-4D97-AF65-F5344CB8AC3E}">
        <p14:creationId xmlns:p14="http://schemas.microsoft.com/office/powerpoint/2010/main" val="30521674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lum bright="-20000" contrast="40000"/>
          </a:blip>
          <a:stretch>
            <a:fillRect/>
          </a:stretch>
        </p:blipFill>
        <p:spPr>
          <a:xfrm>
            <a:off x="2301544" y="-177020"/>
            <a:ext cx="9890456" cy="7035020"/>
          </a:xfrm>
          <a:prstGeom prst="rect">
            <a:avLst/>
          </a:prstGeom>
        </p:spPr>
      </p:pic>
      <p:sp>
        <p:nvSpPr>
          <p:cNvPr id="4" name="TextBox 3"/>
          <p:cNvSpPr txBox="1"/>
          <p:nvPr/>
        </p:nvSpPr>
        <p:spPr>
          <a:xfrm>
            <a:off x="0" y="3982065"/>
            <a:ext cx="2507226" cy="707886"/>
          </a:xfrm>
          <a:prstGeom prst="rect">
            <a:avLst/>
          </a:prstGeom>
          <a:noFill/>
        </p:spPr>
        <p:txBody>
          <a:bodyPr wrap="square" rtlCol="0">
            <a:spAutoFit/>
          </a:bodyPr>
          <a:lstStyle/>
          <a:p>
            <a:r>
              <a:rPr lang="en-US" sz="2000" dirty="0"/>
              <a:t>Paragraph-breaks segment the content</a:t>
            </a:r>
          </a:p>
        </p:txBody>
      </p:sp>
      <p:sp>
        <p:nvSpPr>
          <p:cNvPr id="5" name="TextBox 4"/>
          <p:cNvSpPr txBox="1"/>
          <p:nvPr/>
        </p:nvSpPr>
        <p:spPr>
          <a:xfrm>
            <a:off x="221226" y="5501148"/>
            <a:ext cx="2127572" cy="1323439"/>
          </a:xfrm>
          <a:prstGeom prst="rect">
            <a:avLst/>
          </a:prstGeom>
          <a:noFill/>
        </p:spPr>
        <p:txBody>
          <a:bodyPr wrap="square" rtlCol="0">
            <a:spAutoFit/>
          </a:bodyPr>
          <a:lstStyle/>
          <a:p>
            <a:r>
              <a:rPr lang="en-US" sz="2000" dirty="0"/>
              <a:t>Polite closing and offer of assistance reinforce positive tone</a:t>
            </a:r>
          </a:p>
        </p:txBody>
      </p:sp>
    </p:spTree>
    <p:extLst>
      <p:ext uri="{BB962C8B-B14F-4D97-AF65-F5344CB8AC3E}">
        <p14:creationId xmlns:p14="http://schemas.microsoft.com/office/powerpoint/2010/main" val="36434542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Task 1.</a:t>
            </a:r>
          </a:p>
        </p:txBody>
      </p:sp>
      <p:sp>
        <p:nvSpPr>
          <p:cNvPr id="3" name="Content Placeholder 2"/>
          <p:cNvSpPr>
            <a:spLocks noGrp="1"/>
          </p:cNvSpPr>
          <p:nvPr>
            <p:ph idx="1"/>
          </p:nvPr>
        </p:nvSpPr>
        <p:spPr>
          <a:xfrm>
            <a:off x="434297" y="1361141"/>
            <a:ext cx="11613324" cy="4718818"/>
          </a:xfrm>
        </p:spPr>
        <p:txBody>
          <a:bodyPr>
            <a:noAutofit/>
          </a:bodyPr>
          <a:lstStyle/>
          <a:p>
            <a:pPr marL="0" indent="0">
              <a:buNone/>
            </a:pPr>
            <a:r>
              <a:rPr lang="en-US" sz="2400" dirty="0">
                <a:solidFill>
                  <a:schemeClr val="tx1"/>
                </a:solidFill>
              </a:rPr>
              <a:t>Locate an example of technical communication, such as users guide, manual, or a document borrowed from a family member or an acquaintance who works, and prepare a brief analysis in which you explain:</a:t>
            </a:r>
          </a:p>
          <a:p>
            <a:pPr marL="514350" indent="-514350">
              <a:buFont typeface="+mj-lt"/>
              <a:buAutoNum type="arabicParenR"/>
            </a:pPr>
            <a:r>
              <a:rPr lang="en-US" sz="2400" dirty="0">
                <a:solidFill>
                  <a:schemeClr val="tx1"/>
                </a:solidFill>
              </a:rPr>
              <a:t>The purpose for which the piece was written</a:t>
            </a:r>
          </a:p>
          <a:p>
            <a:pPr marL="514350" indent="-514350">
              <a:buFont typeface="+mj-lt"/>
              <a:buAutoNum type="arabicParenR"/>
            </a:pPr>
            <a:r>
              <a:rPr lang="en-US" sz="2400" dirty="0">
                <a:solidFill>
                  <a:schemeClr val="tx1"/>
                </a:solidFill>
              </a:rPr>
              <a:t>The apparent readers and their needs</a:t>
            </a:r>
          </a:p>
          <a:p>
            <a:pPr marL="514350" indent="-514350">
              <a:buFont typeface="+mj-lt"/>
              <a:buAutoNum type="arabicParenR"/>
            </a:pPr>
            <a:r>
              <a:rPr lang="en-US" sz="2400" dirty="0">
                <a:solidFill>
                  <a:schemeClr val="tx1"/>
                </a:solidFill>
              </a:rPr>
              <a:t>The way in which the examples differ from typical academic writing</a:t>
            </a:r>
          </a:p>
          <a:p>
            <a:pPr marL="514350" indent="-514350">
              <a:buFont typeface="+mj-lt"/>
              <a:buAutoNum type="arabicParenR"/>
            </a:pPr>
            <a:r>
              <a:rPr lang="en-US" sz="2400" dirty="0">
                <a:solidFill>
                  <a:schemeClr val="tx1"/>
                </a:solidFill>
              </a:rPr>
              <a:t>The relative success with which the piece conveys the message (organization, special features of technical writing)</a:t>
            </a:r>
          </a:p>
        </p:txBody>
      </p:sp>
    </p:spTree>
    <p:extLst>
      <p:ext uri="{BB962C8B-B14F-4D97-AF65-F5344CB8AC3E}">
        <p14:creationId xmlns:p14="http://schemas.microsoft.com/office/powerpoint/2010/main" val="14975221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Ethics and Culture</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2366658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Ethics Guidelines at Work</a:t>
            </a:r>
            <a:br>
              <a:rPr lang="en-US" b="1" dirty="0"/>
            </a:br>
            <a:endParaRPr lang="en-US" dirty="0"/>
          </a:p>
        </p:txBody>
      </p:sp>
      <p:sp>
        <p:nvSpPr>
          <p:cNvPr id="3" name="Content Placeholder 2"/>
          <p:cNvSpPr>
            <a:spLocks noGrp="1"/>
          </p:cNvSpPr>
          <p:nvPr>
            <p:ph idx="1"/>
          </p:nvPr>
        </p:nvSpPr>
        <p:spPr/>
        <p:txBody>
          <a:bodyPr/>
          <a:lstStyle/>
          <a:p>
            <a:pPr marL="0" indent="0">
              <a:buNone/>
            </a:pPr>
            <a:r>
              <a:rPr lang="en-US" dirty="0"/>
              <a:t>■ Be honest</a:t>
            </a:r>
          </a:p>
          <a:p>
            <a:pPr marL="0" indent="0">
              <a:buNone/>
            </a:pPr>
            <a:r>
              <a:rPr lang="en-US" dirty="0"/>
              <a:t>■ Do no harm</a:t>
            </a:r>
          </a:p>
          <a:p>
            <a:pPr marL="0" indent="0">
              <a:buNone/>
            </a:pPr>
            <a:r>
              <a:rPr lang="en-US" dirty="0"/>
              <a:t>■ Be fair</a:t>
            </a:r>
          </a:p>
          <a:p>
            <a:pPr marL="0" indent="0">
              <a:buNone/>
            </a:pPr>
            <a:r>
              <a:rPr lang="en-US" dirty="0"/>
              <a:t>■ Honor intellectual property rights</a:t>
            </a:r>
          </a:p>
          <a:p>
            <a:pPr marL="0" indent="0">
              <a:buNone/>
            </a:pPr>
            <a:r>
              <a:rPr lang="en-US" dirty="0"/>
              <a:t>■ Respect confidentiality</a:t>
            </a:r>
          </a:p>
          <a:p>
            <a:pPr marL="0" indent="0">
              <a:buNone/>
            </a:pPr>
            <a:r>
              <a:rPr lang="en-US" dirty="0"/>
              <a:t>■ Be professional</a:t>
            </a:r>
          </a:p>
        </p:txBody>
      </p:sp>
    </p:spTree>
    <p:extLst>
      <p:ext uri="{BB962C8B-B14F-4D97-AF65-F5344CB8AC3E}">
        <p14:creationId xmlns:p14="http://schemas.microsoft.com/office/powerpoint/2010/main" val="11412728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907332" cy="1167461"/>
          </a:xfrm>
        </p:spPr>
        <p:txBody>
          <a:bodyPr>
            <a:normAutofit/>
          </a:bodyPr>
          <a:lstStyle/>
          <a:p>
            <a:pPr algn="ctr"/>
            <a:r>
              <a:rPr lang="en-US" sz="4000" dirty="0"/>
              <a:t>Documents should pass the </a:t>
            </a:r>
            <a:r>
              <a:rPr lang="en-US" sz="4000" b="1" dirty="0">
                <a:latin typeface="Segoe UI Symbol" panose="020B0502040204020203" pitchFamily="34" charset="0"/>
                <a:ea typeface="Segoe UI Symbol" panose="020B0502040204020203" pitchFamily="34" charset="0"/>
              </a:rPr>
              <a:t>ETHICS</a:t>
            </a:r>
            <a:r>
              <a:rPr lang="en-US" sz="4000" dirty="0"/>
              <a:t> test.</a:t>
            </a:r>
          </a:p>
        </p:txBody>
      </p:sp>
      <p:sp>
        <p:nvSpPr>
          <p:cNvPr id="3" name="TextBox 2"/>
          <p:cNvSpPr txBox="1"/>
          <p:nvPr/>
        </p:nvSpPr>
        <p:spPr>
          <a:xfrm>
            <a:off x="2654710" y="2271252"/>
            <a:ext cx="6843251" cy="2339102"/>
          </a:xfrm>
          <a:prstGeom prst="rect">
            <a:avLst/>
          </a:prstGeom>
          <a:noFill/>
        </p:spPr>
        <p:txBody>
          <a:bodyPr wrap="square" rtlCol="0">
            <a:spAutoFit/>
          </a:bodyPr>
          <a:lstStyle/>
          <a:p>
            <a:r>
              <a:rPr lang="en-US" sz="3200" dirty="0"/>
              <a:t>The online Encyclopedia Britannica defines ethics as “</a:t>
            </a:r>
            <a:r>
              <a:rPr lang="en-US" sz="3200" b="1" dirty="0"/>
              <a:t>the discipline concerned with what is morally good and bad, right and wrong</a:t>
            </a:r>
            <a:r>
              <a:rPr lang="en-US" sz="3200" dirty="0"/>
              <a:t>.”</a:t>
            </a:r>
          </a:p>
          <a:p>
            <a:endParaRPr lang="en-US" dirty="0"/>
          </a:p>
        </p:txBody>
      </p:sp>
    </p:spTree>
    <p:extLst>
      <p:ext uri="{BB962C8B-B14F-4D97-AF65-F5344CB8AC3E}">
        <p14:creationId xmlns:p14="http://schemas.microsoft.com/office/powerpoint/2010/main" val="710414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49709" y="365535"/>
            <a:ext cx="10783530" cy="2731626"/>
          </a:xfrm>
        </p:spPr>
        <p:txBody>
          <a:bodyPr>
            <a:normAutofit fontScale="92500" lnSpcReduction="20000"/>
          </a:bodyPr>
          <a:lstStyle/>
          <a:p>
            <a:pPr marL="0" indent="0">
              <a:lnSpc>
                <a:spcPct val="150000"/>
              </a:lnSpc>
              <a:buNone/>
            </a:pPr>
            <a:r>
              <a:rPr lang="en-US" sz="3100" dirty="0"/>
              <a:t>“our product is just what you need”</a:t>
            </a:r>
          </a:p>
          <a:p>
            <a:pPr marL="0" indent="0">
              <a:lnSpc>
                <a:spcPct val="150000"/>
              </a:lnSpc>
              <a:buNone/>
            </a:pPr>
            <a:r>
              <a:rPr lang="en-US" sz="3100" dirty="0"/>
              <a:t>“our artificial sweetener is composed of proteins that occur naturally in the human body [amino acids].”</a:t>
            </a:r>
          </a:p>
          <a:p>
            <a:pPr marL="0" indent="0">
              <a:lnSpc>
                <a:spcPct val="150000"/>
              </a:lnSpc>
              <a:buNone/>
            </a:pPr>
            <a:r>
              <a:rPr lang="en-US" sz="3100" dirty="0"/>
              <a:t>“our </a:t>
            </a:r>
            <a:r>
              <a:rPr lang="en-US" sz="3100" dirty="0" err="1"/>
              <a:t>Krunchy</a:t>
            </a:r>
            <a:r>
              <a:rPr lang="en-US" sz="3100" dirty="0"/>
              <a:t> Cookies contain no cholesterol”</a:t>
            </a:r>
          </a:p>
          <a:p>
            <a:pPr marL="0" indent="0">
              <a:buNone/>
            </a:pPr>
            <a:endParaRPr lang="en-US" dirty="0"/>
          </a:p>
        </p:txBody>
      </p:sp>
      <p:sp>
        <p:nvSpPr>
          <p:cNvPr id="4" name="TextBox 3"/>
          <p:cNvSpPr txBox="1"/>
          <p:nvPr/>
        </p:nvSpPr>
        <p:spPr>
          <a:xfrm>
            <a:off x="7905135" y="2861187"/>
            <a:ext cx="3952568" cy="830997"/>
          </a:xfrm>
          <a:prstGeom prst="rect">
            <a:avLst/>
          </a:prstGeom>
          <a:noFill/>
        </p:spPr>
        <p:txBody>
          <a:bodyPr wrap="square" rtlCol="0">
            <a:spAutoFit/>
          </a:bodyPr>
          <a:lstStyle/>
          <a:p>
            <a:r>
              <a:rPr lang="en-US" sz="2400" b="1" dirty="0">
                <a:solidFill>
                  <a:srgbClr val="00B050"/>
                </a:solidFill>
              </a:rPr>
              <a:t>Such claims are technically accurate but misleading.</a:t>
            </a:r>
          </a:p>
        </p:txBody>
      </p:sp>
      <p:sp>
        <p:nvSpPr>
          <p:cNvPr id="5" name="TextBox 4"/>
          <p:cNvSpPr txBox="1"/>
          <p:nvPr/>
        </p:nvSpPr>
        <p:spPr>
          <a:xfrm>
            <a:off x="943897" y="3923071"/>
            <a:ext cx="10589342" cy="1107996"/>
          </a:xfrm>
          <a:prstGeom prst="rect">
            <a:avLst/>
          </a:prstGeom>
          <a:noFill/>
        </p:spPr>
        <p:txBody>
          <a:bodyPr wrap="square" rtlCol="0">
            <a:spAutoFit/>
          </a:bodyPr>
          <a:lstStyle/>
          <a:p>
            <a:r>
              <a:rPr lang="en-US" sz="2400" dirty="0"/>
              <a:t>Amino acids in certain sweeteners can alter body chemistry and cause headaches, seizures and possible brain tumors</a:t>
            </a:r>
          </a:p>
          <a:p>
            <a:endParaRPr lang="en-US" dirty="0"/>
          </a:p>
        </p:txBody>
      </p:sp>
      <p:sp>
        <p:nvSpPr>
          <p:cNvPr id="6" name="TextBox 5"/>
          <p:cNvSpPr txBox="1"/>
          <p:nvPr/>
        </p:nvSpPr>
        <p:spPr>
          <a:xfrm>
            <a:off x="943897" y="4852219"/>
            <a:ext cx="10323871" cy="830997"/>
          </a:xfrm>
          <a:prstGeom prst="rect">
            <a:avLst/>
          </a:prstGeom>
          <a:noFill/>
        </p:spPr>
        <p:txBody>
          <a:bodyPr wrap="square" rtlCol="0">
            <a:spAutoFit/>
          </a:bodyPr>
          <a:lstStyle/>
          <a:p>
            <a:r>
              <a:rPr lang="en-US" sz="2400" dirty="0"/>
              <a:t>Processed food snacks often contain saturated fat and trans fats, from which liver produces cholesterol</a:t>
            </a:r>
          </a:p>
        </p:txBody>
      </p:sp>
      <p:sp>
        <p:nvSpPr>
          <p:cNvPr id="7" name="TextBox 6"/>
          <p:cNvSpPr txBox="1"/>
          <p:nvPr/>
        </p:nvSpPr>
        <p:spPr>
          <a:xfrm>
            <a:off x="1415846" y="6196811"/>
            <a:ext cx="10618838" cy="461665"/>
          </a:xfrm>
          <a:prstGeom prst="rect">
            <a:avLst/>
          </a:prstGeom>
          <a:noFill/>
        </p:spPr>
        <p:txBody>
          <a:bodyPr wrap="square" rtlCol="0">
            <a:spAutoFit/>
          </a:bodyPr>
          <a:lstStyle/>
          <a:p>
            <a:r>
              <a:rPr lang="en-US" sz="2400" b="1" dirty="0">
                <a:solidFill>
                  <a:schemeClr val="accent6">
                    <a:lumMod val="75000"/>
                  </a:schemeClr>
                </a:solidFill>
              </a:rPr>
              <a:t>In addition to being informative and persuasive, communicators must be ethical</a:t>
            </a:r>
            <a:r>
              <a:rPr lang="en-US" b="1" dirty="0">
                <a:solidFill>
                  <a:schemeClr val="accent6">
                    <a:lumMod val="75000"/>
                  </a:schemeClr>
                </a:solidFill>
              </a:rPr>
              <a:t>.</a:t>
            </a:r>
          </a:p>
        </p:txBody>
      </p:sp>
    </p:spTree>
    <p:extLst>
      <p:ext uri="{BB962C8B-B14F-4D97-AF65-F5344CB8AC3E}">
        <p14:creationId xmlns:p14="http://schemas.microsoft.com/office/powerpoint/2010/main" val="3386175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103029" y="-12879"/>
          <a:ext cx="12088971" cy="6953194"/>
        </p:xfrm>
        <a:graphic>
          <a:graphicData uri="http://schemas.openxmlformats.org/drawingml/2006/table">
            <a:tbl>
              <a:tblPr firstRow="1" bandRow="1">
                <a:tableStyleId>{E8B1032C-EA38-4F05-BA0D-38AFFFC7BED3}</a:tableStyleId>
              </a:tblPr>
              <a:tblGrid>
                <a:gridCol w="1803044">
                  <a:extLst>
                    <a:ext uri="{9D8B030D-6E8A-4147-A177-3AD203B41FA5}">
                      <a16:colId xmlns:a16="http://schemas.microsoft.com/office/drawing/2014/main" val="20000"/>
                    </a:ext>
                  </a:extLst>
                </a:gridCol>
                <a:gridCol w="4387253">
                  <a:extLst>
                    <a:ext uri="{9D8B030D-6E8A-4147-A177-3AD203B41FA5}">
                      <a16:colId xmlns:a16="http://schemas.microsoft.com/office/drawing/2014/main" val="20001"/>
                    </a:ext>
                  </a:extLst>
                </a:gridCol>
                <a:gridCol w="5898674">
                  <a:extLst>
                    <a:ext uri="{9D8B030D-6E8A-4147-A177-3AD203B41FA5}">
                      <a16:colId xmlns:a16="http://schemas.microsoft.com/office/drawing/2014/main" val="20002"/>
                    </a:ext>
                  </a:extLst>
                </a:gridCol>
              </a:tblGrid>
              <a:tr h="270456">
                <a:tc>
                  <a:txBody>
                    <a:bodyPr/>
                    <a:lstStyle/>
                    <a:p>
                      <a:endParaRPr lang="en-US" b="1" dirty="0"/>
                    </a:p>
                  </a:txBody>
                  <a:tcPr/>
                </a:tc>
                <a:tc>
                  <a:txBody>
                    <a:bodyPr/>
                    <a:lstStyle/>
                    <a:p>
                      <a:pPr algn="ctr"/>
                      <a:r>
                        <a:rPr lang="en-US" sz="1600" b="0" i="1" dirty="0"/>
                        <a:t>Meaning</a:t>
                      </a:r>
                    </a:p>
                  </a:txBody>
                  <a:tcPr/>
                </a:tc>
                <a:tc>
                  <a:txBody>
                    <a:bodyPr/>
                    <a:lstStyle/>
                    <a:p>
                      <a:pPr algn="ctr"/>
                      <a:r>
                        <a:rPr lang="en-US" sz="1600" b="0" i="1" dirty="0"/>
                        <a:t>Examples</a:t>
                      </a:r>
                    </a:p>
                  </a:txBody>
                  <a:tcPr/>
                </a:tc>
                <a:extLst>
                  <a:ext uri="{0D108BD9-81ED-4DB2-BD59-A6C34878D82A}">
                    <a16:rowId xmlns:a16="http://schemas.microsoft.com/office/drawing/2014/main" val="10000"/>
                  </a:ext>
                </a:extLst>
              </a:tr>
              <a:tr h="613034">
                <a:tc>
                  <a:txBody>
                    <a:bodyPr/>
                    <a:lstStyle/>
                    <a:p>
                      <a:r>
                        <a:rPr lang="en-US" b="1" dirty="0"/>
                        <a:t>Suppression of Information</a:t>
                      </a:r>
                    </a:p>
                  </a:txBody>
                  <a:tcPr/>
                </a:tc>
                <a:tc>
                  <a:txBody>
                    <a:bodyPr/>
                    <a:lstStyle/>
                    <a:p>
                      <a:r>
                        <a:rPr lang="en-US" b="0" dirty="0"/>
                        <a:t>Burying to data to hide inconvenient truths</a:t>
                      </a:r>
                    </a:p>
                  </a:txBody>
                  <a:tcPr/>
                </a:tc>
                <a:tc>
                  <a:txBody>
                    <a:bodyPr/>
                    <a:lstStyle/>
                    <a:p>
                      <a:r>
                        <a:rPr lang="en-US" b="0" dirty="0"/>
                        <a:t>A company fails to reveal product-testing results that indicate potential danger to consumers</a:t>
                      </a:r>
                    </a:p>
                  </a:txBody>
                  <a:tcPr/>
                </a:tc>
                <a:extLst>
                  <a:ext uri="{0D108BD9-81ED-4DB2-BD59-A6C34878D82A}">
                    <a16:rowId xmlns:a16="http://schemas.microsoft.com/office/drawing/2014/main" val="10001"/>
                  </a:ext>
                </a:extLst>
              </a:tr>
              <a:tr h="637240">
                <a:tc>
                  <a:txBody>
                    <a:bodyPr/>
                    <a:lstStyle/>
                    <a:p>
                      <a:r>
                        <a:rPr lang="en-US" b="1" dirty="0"/>
                        <a:t>Falsification or fabrication</a:t>
                      </a:r>
                    </a:p>
                  </a:txBody>
                  <a:tcPr/>
                </a:tc>
                <a:tc>
                  <a:txBody>
                    <a:bodyPr/>
                    <a:lstStyle/>
                    <a:p>
                      <a:r>
                        <a:rPr lang="en-US" dirty="0"/>
                        <a:t>Changing or</a:t>
                      </a:r>
                      <a:r>
                        <a:rPr lang="en-US" baseline="0" dirty="0"/>
                        <a:t> inventing data to support a desired outcome</a:t>
                      </a:r>
                      <a:endParaRPr lang="en-US" dirty="0"/>
                    </a:p>
                  </a:txBody>
                  <a:tcPr/>
                </a:tc>
                <a:tc>
                  <a:txBody>
                    <a:bodyPr/>
                    <a:lstStyle/>
                    <a:p>
                      <a:r>
                        <a:rPr lang="en-US" dirty="0"/>
                        <a:t>A company</a:t>
                      </a:r>
                      <a:r>
                        <a:rPr lang="en-US" baseline="0" dirty="0"/>
                        <a:t> boasts of a fictitious enterprise to lure investors into supporting a new venture</a:t>
                      </a:r>
                      <a:endParaRPr lang="en-US" dirty="0"/>
                    </a:p>
                  </a:txBody>
                  <a:tcPr/>
                </a:tc>
                <a:extLst>
                  <a:ext uri="{0D108BD9-81ED-4DB2-BD59-A6C34878D82A}">
                    <a16:rowId xmlns:a16="http://schemas.microsoft.com/office/drawing/2014/main" val="10002"/>
                  </a:ext>
                </a:extLst>
              </a:tr>
              <a:tr h="860044">
                <a:tc>
                  <a:txBody>
                    <a:bodyPr/>
                    <a:lstStyle/>
                    <a:p>
                      <a:r>
                        <a:rPr lang="en-US" b="1" dirty="0"/>
                        <a:t>Overstatement or</a:t>
                      </a:r>
                      <a:r>
                        <a:rPr lang="en-US" b="1" baseline="0" dirty="0"/>
                        <a:t> understatement</a:t>
                      </a:r>
                      <a:endParaRPr lang="en-US" b="1" dirty="0"/>
                    </a:p>
                  </a:txBody>
                  <a:tcPr/>
                </a:tc>
                <a:tc>
                  <a:txBody>
                    <a:bodyPr/>
                    <a:lstStyle/>
                    <a:p>
                      <a:r>
                        <a:rPr lang="en-US" dirty="0"/>
                        <a:t>Exaggerating the positive</a:t>
                      </a:r>
                      <a:r>
                        <a:rPr lang="en-US" baseline="0" dirty="0"/>
                        <a:t> aspects of a situation of downplaying negative aspects to create the desired impression</a:t>
                      </a:r>
                      <a:endParaRPr lang="en-US" dirty="0"/>
                    </a:p>
                  </a:txBody>
                  <a:tcPr/>
                </a:tc>
                <a:tc>
                  <a:txBody>
                    <a:bodyPr/>
                    <a:lstStyle/>
                    <a:p>
                      <a:r>
                        <a:rPr lang="en-US" dirty="0"/>
                        <a:t>A public-opinion</a:t>
                      </a:r>
                      <a:r>
                        <a:rPr lang="en-US" baseline="0" dirty="0"/>
                        <a:t> survey describes 55 percent of the respondents as a “substantial majority” and 45 percent as “a small percentage”</a:t>
                      </a:r>
                      <a:endParaRPr lang="en-US" dirty="0"/>
                    </a:p>
                  </a:txBody>
                  <a:tcPr/>
                </a:tc>
                <a:extLst>
                  <a:ext uri="{0D108BD9-81ED-4DB2-BD59-A6C34878D82A}">
                    <a16:rowId xmlns:a16="http://schemas.microsoft.com/office/drawing/2014/main" val="10003"/>
                  </a:ext>
                </a:extLst>
              </a:tr>
              <a:tr h="1117622">
                <a:tc>
                  <a:txBody>
                    <a:bodyPr/>
                    <a:lstStyle/>
                    <a:p>
                      <a:r>
                        <a:rPr lang="en-US" b="1" dirty="0"/>
                        <a:t>Selective misquoting</a:t>
                      </a:r>
                    </a:p>
                  </a:txBody>
                  <a:tcPr/>
                </a:tc>
                <a:tc>
                  <a:txBody>
                    <a:bodyPr/>
                    <a:lstStyle/>
                    <a:p>
                      <a:r>
                        <a:rPr lang="en-US" dirty="0"/>
                        <a:t>Deleting</a:t>
                      </a:r>
                      <a:r>
                        <a:rPr lang="en-US" baseline="0" dirty="0"/>
                        <a:t> words from quoted material to distort meaning</a:t>
                      </a:r>
                      <a:endParaRPr lang="en-US" dirty="0"/>
                    </a:p>
                  </a:txBody>
                  <a:tcPr/>
                </a:tc>
                <a:tc>
                  <a:txBody>
                    <a:bodyPr/>
                    <a:lstStyle/>
                    <a:p>
                      <a:r>
                        <a:rPr lang="en-US" dirty="0"/>
                        <a:t>A supervisor</a:t>
                      </a:r>
                      <a:r>
                        <a:rPr lang="en-US" baseline="0" dirty="0"/>
                        <a:t> changes a report’s conclusion that “this proposal will seem feasible only to workers unfamiliar with the situation” to “this proposal will seem feasible.. to workers”</a:t>
                      </a:r>
                      <a:endParaRPr lang="en-US" dirty="0"/>
                    </a:p>
                  </a:txBody>
                  <a:tcPr/>
                </a:tc>
                <a:extLst>
                  <a:ext uri="{0D108BD9-81ED-4DB2-BD59-A6C34878D82A}">
                    <a16:rowId xmlns:a16="http://schemas.microsoft.com/office/drawing/2014/main" val="10004"/>
                  </a:ext>
                </a:extLst>
              </a:tr>
              <a:tr h="735274">
                <a:tc>
                  <a:txBody>
                    <a:bodyPr/>
                    <a:lstStyle/>
                    <a:p>
                      <a:r>
                        <a:rPr lang="en-US" b="1" dirty="0"/>
                        <a:t>Subjective Wording</a:t>
                      </a:r>
                    </a:p>
                  </a:txBody>
                  <a:tcPr/>
                </a:tc>
                <a:tc>
                  <a:txBody>
                    <a:bodyPr/>
                    <a:lstStyle/>
                    <a:p>
                      <a:r>
                        <a:rPr lang="en-US" dirty="0"/>
                        <a:t>Using terms</a:t>
                      </a:r>
                      <a:r>
                        <a:rPr lang="en-US" baseline="0" dirty="0"/>
                        <a:t> deliberately chosen for their ambiguity</a:t>
                      </a:r>
                      <a:endParaRPr lang="en-US" dirty="0"/>
                    </a:p>
                  </a:txBody>
                  <a:tcPr/>
                </a:tc>
                <a:tc>
                  <a:txBody>
                    <a:bodyPr/>
                    <a:lstStyle/>
                    <a:p>
                      <a:r>
                        <a:rPr lang="en-US" dirty="0"/>
                        <a:t>A company advertises “customary</a:t>
                      </a:r>
                      <a:r>
                        <a:rPr lang="en-US" baseline="0" dirty="0"/>
                        <a:t> service charges”, knowing that “customary” is open to broad interpretation.</a:t>
                      </a:r>
                      <a:endParaRPr lang="en-US" dirty="0"/>
                    </a:p>
                  </a:txBody>
                  <a:tcPr/>
                </a:tc>
                <a:extLst>
                  <a:ext uri="{0D108BD9-81ED-4DB2-BD59-A6C34878D82A}">
                    <a16:rowId xmlns:a16="http://schemas.microsoft.com/office/drawing/2014/main" val="10005"/>
                  </a:ext>
                </a:extLst>
              </a:tr>
              <a:tr h="735274">
                <a:tc>
                  <a:txBody>
                    <a:bodyPr/>
                    <a:lstStyle/>
                    <a:p>
                      <a:r>
                        <a:rPr lang="en-US" b="1" dirty="0"/>
                        <a:t>Conflict</a:t>
                      </a:r>
                      <a:r>
                        <a:rPr lang="en-US" b="1" baseline="0" dirty="0"/>
                        <a:t> of interest</a:t>
                      </a:r>
                      <a:endParaRPr lang="en-US" b="1" dirty="0"/>
                    </a:p>
                  </a:txBody>
                  <a:tcPr/>
                </a:tc>
                <a:tc>
                  <a:txBody>
                    <a:bodyPr/>
                    <a:lstStyle/>
                    <a:p>
                      <a:r>
                        <a:rPr lang="en-US" dirty="0"/>
                        <a:t>Exploiting behind-the-scenes connections to influence decision-making</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A board member</a:t>
                      </a:r>
                      <a:r>
                        <a:rPr lang="en-US" baseline="0" dirty="0"/>
                        <a:t> of a community agency encourages the agency to hire her company for paid services rather than soliciting bids</a:t>
                      </a:r>
                      <a:endParaRPr lang="en-US" dirty="0"/>
                    </a:p>
                  </a:txBody>
                  <a:tcPr/>
                </a:tc>
                <a:extLst>
                  <a:ext uri="{0D108BD9-81ED-4DB2-BD59-A6C34878D82A}">
                    <a16:rowId xmlns:a16="http://schemas.microsoft.com/office/drawing/2014/main" val="10006"/>
                  </a:ext>
                </a:extLst>
              </a:tr>
              <a:tr h="829245">
                <a:tc>
                  <a:txBody>
                    <a:bodyPr/>
                    <a:lstStyle/>
                    <a:p>
                      <a:r>
                        <a:rPr lang="en-US" b="1" dirty="0"/>
                        <a:t>Withholding information</a:t>
                      </a:r>
                    </a:p>
                  </a:txBody>
                  <a:tcPr/>
                </a:tc>
                <a:tc>
                  <a:txBody>
                    <a:bodyPr/>
                    <a:lstStyle/>
                    <a:p>
                      <a:r>
                        <a:rPr lang="en-US" dirty="0"/>
                        <a:t>Refusing to share relevant data with coworkers</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A computer-savvy employee provides misleading answers about new software to make recently hired coworker appear incompetent</a:t>
                      </a:r>
                    </a:p>
                  </a:txBody>
                  <a:tcPr/>
                </a:tc>
                <a:extLst>
                  <a:ext uri="{0D108BD9-81ED-4DB2-BD59-A6C34878D82A}">
                    <a16:rowId xmlns:a16="http://schemas.microsoft.com/office/drawing/2014/main" val="10007"/>
                  </a:ext>
                </a:extLst>
              </a:tr>
              <a:tr h="425992">
                <a:tc>
                  <a:txBody>
                    <a:bodyPr/>
                    <a:lstStyle/>
                    <a:p>
                      <a:r>
                        <a:rPr lang="en-US" b="1" dirty="0"/>
                        <a:t>Plagiarism</a:t>
                      </a:r>
                    </a:p>
                  </a:txBody>
                  <a:tcPr/>
                </a:tc>
                <a:tc>
                  <a:txBody>
                    <a:bodyPr/>
                    <a:lstStyle/>
                    <a:p>
                      <a:r>
                        <a:rPr lang="en-US" dirty="0"/>
                        <a:t>Taking credit for someone else’s ideas, findings</a:t>
                      </a:r>
                    </a:p>
                  </a:txBody>
                  <a:tcPr/>
                </a:tc>
                <a:tc>
                  <a:txBody>
                    <a:bodyPr/>
                    <a:lstStyle/>
                    <a:p>
                      <a:r>
                        <a:rPr lang="en-US" dirty="0"/>
                        <a:t>An employee assigned to prepare a report written by someone at</a:t>
                      </a:r>
                      <a:r>
                        <a:rPr lang="en-US" baseline="0" dirty="0"/>
                        <a:t> another company, downloaded from internet</a:t>
                      </a:r>
                      <a:endParaRPr lang="en-US" dirty="0"/>
                    </a:p>
                  </a:txBody>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9431630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t>Course Evaluation Criteria</a:t>
            </a:r>
          </a:p>
        </p:txBody>
      </p:sp>
      <p:graphicFrame>
        <p:nvGraphicFramePr>
          <p:cNvPr id="3" name="Table 2"/>
          <p:cNvGraphicFramePr>
            <a:graphicFrameLocks noGrp="1"/>
          </p:cNvGraphicFramePr>
          <p:nvPr/>
        </p:nvGraphicFramePr>
        <p:xfrm>
          <a:off x="2133600" y="2331722"/>
          <a:ext cx="6392927" cy="3032760"/>
        </p:xfrm>
        <a:graphic>
          <a:graphicData uri="http://schemas.openxmlformats.org/drawingml/2006/table">
            <a:tbl>
              <a:tblPr firstRow="1" firstCol="1" bandRow="1"/>
              <a:tblGrid>
                <a:gridCol w="2773706">
                  <a:extLst>
                    <a:ext uri="{9D8B030D-6E8A-4147-A177-3AD203B41FA5}">
                      <a16:colId xmlns:a16="http://schemas.microsoft.com/office/drawing/2014/main" val="1464621205"/>
                    </a:ext>
                  </a:extLst>
                </a:gridCol>
                <a:gridCol w="3619221">
                  <a:extLst>
                    <a:ext uri="{9D8B030D-6E8A-4147-A177-3AD203B41FA5}">
                      <a16:colId xmlns:a16="http://schemas.microsoft.com/office/drawing/2014/main" val="709498278"/>
                    </a:ext>
                  </a:extLst>
                </a:gridCol>
              </a:tblGrid>
              <a:tr h="505460">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b="1">
                          <a:effectLst/>
                          <a:latin typeface="Calibri" panose="020F0502020204030204" pitchFamily="34" charset="0"/>
                          <a:ea typeface="Times New Roman" panose="02020603050405020304" pitchFamily="18" charset="0"/>
                          <a:cs typeface="Calibri" panose="020F0502020204030204" pitchFamily="34" charset="0"/>
                        </a:rPr>
                        <a:t>Assessment Item</a:t>
                      </a:r>
                      <a:endParaRPr lang="en-US" sz="2400">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b="1" dirty="0">
                          <a:effectLst/>
                          <a:latin typeface="Calibri" panose="020F0502020204030204" pitchFamily="34" charset="0"/>
                          <a:ea typeface="Times New Roman" panose="02020603050405020304" pitchFamily="18" charset="0"/>
                          <a:cs typeface="Calibri" panose="020F0502020204030204" pitchFamily="34" charset="0"/>
                        </a:rPr>
                        <a:t>Weight (%)</a:t>
                      </a:r>
                      <a:endParaRPr lang="en-US" sz="2400" dirty="0">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04832281"/>
                  </a:ext>
                </a:extLst>
              </a:tr>
              <a:tr h="505460">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a:effectLst/>
                          <a:latin typeface="Calibri" panose="020F0502020204030204" pitchFamily="34" charset="0"/>
                          <a:ea typeface="Times New Roman" panose="02020603050405020304" pitchFamily="18" charset="0"/>
                          <a:cs typeface="Calibri" panose="020F0502020204030204" pitchFamily="34" charset="0"/>
                        </a:rPr>
                        <a:t>Assignments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a:effectLst/>
                          <a:latin typeface="Calibri" panose="020F0502020204030204" pitchFamily="34" charset="0"/>
                          <a:ea typeface="Times New Roman" panose="02020603050405020304" pitchFamily="18" charset="0"/>
                          <a:cs typeface="Calibri" panose="020F0502020204030204" pitchFamily="34" charset="0"/>
                        </a:rPr>
                        <a:t>10</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75479814"/>
                  </a:ext>
                </a:extLst>
              </a:tr>
              <a:tr h="505460">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a:effectLst/>
                          <a:latin typeface="Calibri" panose="020F0502020204030204" pitchFamily="34" charset="0"/>
                          <a:ea typeface="Times New Roman" panose="02020603050405020304" pitchFamily="18" charset="0"/>
                          <a:cs typeface="Calibri" panose="020F0502020204030204" pitchFamily="34" charset="0"/>
                        </a:rPr>
                        <a:t>Quizzes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a:effectLst/>
                          <a:latin typeface="Calibri" panose="020F0502020204030204" pitchFamily="34" charset="0"/>
                          <a:ea typeface="Times New Roman" panose="02020603050405020304" pitchFamily="18" charset="0"/>
                          <a:cs typeface="Calibri" panose="020F0502020204030204" pitchFamily="34" charset="0"/>
                        </a:rPr>
                        <a:t>5</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77836608"/>
                  </a:ext>
                </a:extLst>
              </a:tr>
              <a:tr h="505460">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a:effectLst/>
                          <a:latin typeface="Calibri" panose="020F0502020204030204" pitchFamily="34" charset="0"/>
                          <a:ea typeface="Times New Roman" panose="02020603050405020304" pitchFamily="18" charset="0"/>
                          <a:cs typeface="Calibri" panose="020F0502020204030204" pitchFamily="34" charset="0"/>
                        </a:rPr>
                        <a:t>Formal Report</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a:effectLst/>
                          <a:latin typeface="Calibri" panose="020F0502020204030204" pitchFamily="34" charset="0"/>
                          <a:ea typeface="Times New Roman" panose="02020603050405020304" pitchFamily="18" charset="0"/>
                          <a:cs typeface="Calibri" panose="020F0502020204030204" pitchFamily="34" charset="0"/>
                        </a:rPr>
                        <a:t>5</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21893088"/>
                  </a:ext>
                </a:extLst>
              </a:tr>
              <a:tr h="505460">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a:effectLst/>
                          <a:latin typeface="Calibri" panose="020F0502020204030204" pitchFamily="34" charset="0"/>
                          <a:ea typeface="Times New Roman" panose="02020603050405020304" pitchFamily="18" charset="0"/>
                          <a:cs typeface="Calibri" panose="020F0502020204030204" pitchFamily="34" charset="0"/>
                        </a:rPr>
                        <a:t>Mid Exam</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a:effectLst/>
                          <a:latin typeface="Calibri" panose="020F0502020204030204" pitchFamily="34" charset="0"/>
                          <a:ea typeface="Times New Roman" panose="02020603050405020304" pitchFamily="18" charset="0"/>
                          <a:cs typeface="Calibri" panose="020F0502020204030204" pitchFamily="34" charset="0"/>
                        </a:rPr>
                        <a:t>30</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27907190"/>
                  </a:ext>
                </a:extLst>
              </a:tr>
              <a:tr h="505460">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a:effectLst/>
                          <a:latin typeface="Calibri" panose="020F0502020204030204" pitchFamily="34" charset="0"/>
                          <a:ea typeface="Times New Roman" panose="02020603050405020304" pitchFamily="18" charset="0"/>
                          <a:cs typeface="Calibri" panose="020F0502020204030204" pitchFamily="34" charset="0"/>
                        </a:rPr>
                        <a:t>Final Exam</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dirty="0">
                          <a:effectLst/>
                          <a:latin typeface="Calibri" panose="020F0502020204030204" pitchFamily="34" charset="0"/>
                          <a:ea typeface="Times New Roman" panose="02020603050405020304" pitchFamily="18" charset="0"/>
                          <a:cs typeface="Calibri" panose="020F0502020204030204" pitchFamily="34" charset="0"/>
                        </a:rPr>
                        <a:t>50</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4672228"/>
                  </a:ext>
                </a:extLst>
              </a:tr>
            </a:tbl>
          </a:graphicData>
        </a:graphic>
      </p:graphicFrame>
    </p:spTree>
    <p:extLst>
      <p:ext uri="{BB962C8B-B14F-4D97-AF65-F5344CB8AC3E}">
        <p14:creationId xmlns:p14="http://schemas.microsoft.com/office/powerpoint/2010/main" val="34308999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2"/>
          <p:cNvSpPr/>
          <p:nvPr/>
        </p:nvSpPr>
        <p:spPr>
          <a:xfrm>
            <a:off x="4358147" y="2254630"/>
            <a:ext cx="3760838" cy="2433484"/>
          </a:xfrm>
          <a:prstGeom prst="ellipse">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4704734" y="2757948"/>
            <a:ext cx="3067665" cy="1077218"/>
          </a:xfrm>
          <a:prstGeom prst="rect">
            <a:avLst/>
          </a:prstGeom>
          <a:noFill/>
        </p:spPr>
        <p:txBody>
          <a:bodyPr wrap="square" rtlCol="0">
            <a:spAutoFit/>
          </a:bodyPr>
          <a:lstStyle/>
          <a:p>
            <a:pPr algn="ctr"/>
            <a:r>
              <a:rPr lang="en-US" sz="3200" dirty="0"/>
              <a:t>A writer’s </a:t>
            </a:r>
          </a:p>
          <a:p>
            <a:pPr algn="ctr"/>
            <a:r>
              <a:rPr lang="en-US" sz="3200" dirty="0"/>
              <a:t>ethical values</a:t>
            </a:r>
          </a:p>
        </p:txBody>
      </p:sp>
      <p:cxnSp>
        <p:nvCxnSpPr>
          <p:cNvPr id="14" name="Straight Arrow Connector 13"/>
          <p:cNvCxnSpPr/>
          <p:nvPr/>
        </p:nvCxnSpPr>
        <p:spPr>
          <a:xfrm>
            <a:off x="3097161" y="3296557"/>
            <a:ext cx="1268363" cy="0"/>
          </a:xfrm>
          <a:prstGeom prst="straightConnector1">
            <a:avLst/>
          </a:prstGeom>
          <a:ln w="73025" cap="rnd">
            <a:round/>
            <a:tailEnd type="triangle"/>
          </a:ln>
        </p:spPr>
        <p:style>
          <a:lnRef idx="3">
            <a:schemeClr val="accent6"/>
          </a:lnRef>
          <a:fillRef idx="0">
            <a:schemeClr val="accent6"/>
          </a:fillRef>
          <a:effectRef idx="2">
            <a:schemeClr val="accent6"/>
          </a:effectRef>
          <a:fontRef idx="minor">
            <a:schemeClr val="tx1"/>
          </a:fontRef>
        </p:style>
      </p:cxnSp>
      <p:cxnSp>
        <p:nvCxnSpPr>
          <p:cNvPr id="17" name="Straight Arrow Connector 16"/>
          <p:cNvCxnSpPr/>
          <p:nvPr/>
        </p:nvCxnSpPr>
        <p:spPr>
          <a:xfrm>
            <a:off x="3560506" y="1529779"/>
            <a:ext cx="1435510" cy="1030221"/>
          </a:xfrm>
          <a:prstGeom prst="straightConnector1">
            <a:avLst/>
          </a:prstGeom>
          <a:ln w="73025" cap="rnd">
            <a:round/>
            <a:tailEnd type="triangle"/>
          </a:ln>
        </p:spPr>
        <p:style>
          <a:lnRef idx="3">
            <a:schemeClr val="accent6"/>
          </a:lnRef>
          <a:fillRef idx="0">
            <a:schemeClr val="accent6"/>
          </a:fillRef>
          <a:effectRef idx="2">
            <a:schemeClr val="accent6"/>
          </a:effectRef>
          <a:fontRef idx="minor">
            <a:schemeClr val="tx1"/>
          </a:fontRef>
        </p:style>
      </p:cxnSp>
      <p:cxnSp>
        <p:nvCxnSpPr>
          <p:cNvPr id="20" name="Straight Arrow Connector 19"/>
          <p:cNvCxnSpPr/>
          <p:nvPr/>
        </p:nvCxnSpPr>
        <p:spPr>
          <a:xfrm flipV="1">
            <a:off x="4198374" y="4461680"/>
            <a:ext cx="1027473" cy="1083714"/>
          </a:xfrm>
          <a:prstGeom prst="straightConnector1">
            <a:avLst/>
          </a:prstGeom>
          <a:ln w="73025" cap="rnd">
            <a:round/>
            <a:tailEnd type="triangle"/>
          </a:ln>
        </p:spPr>
        <p:style>
          <a:lnRef idx="3">
            <a:schemeClr val="accent6"/>
          </a:lnRef>
          <a:fillRef idx="0">
            <a:schemeClr val="accent6"/>
          </a:fillRef>
          <a:effectRef idx="2">
            <a:schemeClr val="accent6"/>
          </a:effectRef>
          <a:fontRef idx="minor">
            <a:schemeClr val="tx1"/>
          </a:fontRef>
        </p:style>
      </p:cxnSp>
      <p:cxnSp>
        <p:nvCxnSpPr>
          <p:cNvPr id="22" name="Straight Arrow Connector 21"/>
          <p:cNvCxnSpPr/>
          <p:nvPr/>
        </p:nvCxnSpPr>
        <p:spPr>
          <a:xfrm flipH="1">
            <a:off x="7211963" y="1214430"/>
            <a:ext cx="1069256" cy="1147623"/>
          </a:xfrm>
          <a:prstGeom prst="straightConnector1">
            <a:avLst/>
          </a:prstGeom>
          <a:ln w="73025" cap="rnd">
            <a:round/>
            <a:tailEnd type="triangle"/>
          </a:ln>
        </p:spPr>
        <p:style>
          <a:lnRef idx="3">
            <a:schemeClr val="accent6"/>
          </a:lnRef>
          <a:fillRef idx="0">
            <a:schemeClr val="accent6"/>
          </a:fillRef>
          <a:effectRef idx="2">
            <a:schemeClr val="accent6"/>
          </a:effectRef>
          <a:fontRef idx="minor">
            <a:schemeClr val="tx1"/>
          </a:fontRef>
        </p:style>
      </p:cxnSp>
      <p:cxnSp>
        <p:nvCxnSpPr>
          <p:cNvPr id="25" name="Straight Arrow Connector 24"/>
          <p:cNvCxnSpPr/>
          <p:nvPr/>
        </p:nvCxnSpPr>
        <p:spPr>
          <a:xfrm flipH="1" flipV="1">
            <a:off x="7388942" y="4409076"/>
            <a:ext cx="1360536" cy="903041"/>
          </a:xfrm>
          <a:prstGeom prst="straightConnector1">
            <a:avLst/>
          </a:prstGeom>
          <a:ln w="73025" cap="rnd">
            <a:round/>
            <a:tailEnd type="triangle"/>
          </a:ln>
        </p:spPr>
        <p:style>
          <a:lnRef idx="3">
            <a:schemeClr val="accent6"/>
          </a:lnRef>
          <a:fillRef idx="0">
            <a:schemeClr val="accent6"/>
          </a:fillRef>
          <a:effectRef idx="2">
            <a:schemeClr val="accent6"/>
          </a:effectRef>
          <a:fontRef idx="minor">
            <a:schemeClr val="tx1"/>
          </a:fontRef>
        </p:style>
      </p:cxnSp>
      <p:cxnSp>
        <p:nvCxnSpPr>
          <p:cNvPr id="27" name="Straight Arrow Connector 26"/>
          <p:cNvCxnSpPr/>
          <p:nvPr/>
        </p:nvCxnSpPr>
        <p:spPr>
          <a:xfrm flipH="1">
            <a:off x="8118986" y="3471372"/>
            <a:ext cx="1260985" cy="22415"/>
          </a:xfrm>
          <a:prstGeom prst="straightConnector1">
            <a:avLst/>
          </a:prstGeom>
          <a:ln w="73025" cap="rnd">
            <a:round/>
            <a:tailEnd type="triangle"/>
          </a:ln>
        </p:spPr>
        <p:style>
          <a:lnRef idx="3">
            <a:schemeClr val="accent6"/>
          </a:lnRef>
          <a:fillRef idx="0">
            <a:schemeClr val="accent6"/>
          </a:fillRef>
          <a:effectRef idx="2">
            <a:schemeClr val="accent6"/>
          </a:effectRef>
          <a:fontRef idx="minor">
            <a:schemeClr val="tx1"/>
          </a:fontRef>
        </p:style>
      </p:cxnSp>
      <p:sp>
        <p:nvSpPr>
          <p:cNvPr id="30" name="TextBox 29"/>
          <p:cNvSpPr txBox="1"/>
          <p:nvPr/>
        </p:nvSpPr>
        <p:spPr>
          <a:xfrm>
            <a:off x="385916" y="2645798"/>
            <a:ext cx="2890684" cy="1815882"/>
          </a:xfrm>
          <a:prstGeom prst="rect">
            <a:avLst/>
          </a:prstGeom>
          <a:noFill/>
        </p:spPr>
        <p:txBody>
          <a:bodyPr wrap="square" rtlCol="0">
            <a:spAutoFit/>
          </a:bodyPr>
          <a:lstStyle/>
          <a:p>
            <a:r>
              <a:rPr lang="en-US" sz="2800" dirty="0"/>
              <a:t>“We will be counting on you to be a team player.”</a:t>
            </a:r>
          </a:p>
        </p:txBody>
      </p:sp>
      <p:sp>
        <p:nvSpPr>
          <p:cNvPr id="31" name="TextBox 30"/>
          <p:cNvSpPr txBox="1"/>
          <p:nvPr/>
        </p:nvSpPr>
        <p:spPr>
          <a:xfrm>
            <a:off x="1551038" y="5357064"/>
            <a:ext cx="3092245" cy="954107"/>
          </a:xfrm>
          <a:prstGeom prst="rect">
            <a:avLst/>
          </a:prstGeom>
          <a:noFill/>
        </p:spPr>
        <p:txBody>
          <a:bodyPr wrap="square" rtlCol="0">
            <a:spAutoFit/>
          </a:bodyPr>
          <a:lstStyle/>
          <a:p>
            <a:r>
              <a:rPr lang="en-US" sz="2800" dirty="0"/>
              <a:t>“We didn’t have this conversation.”</a:t>
            </a:r>
          </a:p>
        </p:txBody>
      </p:sp>
      <p:sp>
        <p:nvSpPr>
          <p:cNvPr id="32" name="TextBox 31"/>
          <p:cNvSpPr txBox="1"/>
          <p:nvPr/>
        </p:nvSpPr>
        <p:spPr>
          <a:xfrm>
            <a:off x="1551038" y="0"/>
            <a:ext cx="2587112" cy="1815882"/>
          </a:xfrm>
          <a:prstGeom prst="rect">
            <a:avLst/>
          </a:prstGeom>
          <a:noFill/>
        </p:spPr>
        <p:txBody>
          <a:bodyPr wrap="square" rtlCol="0">
            <a:spAutoFit/>
          </a:bodyPr>
          <a:lstStyle/>
          <a:p>
            <a:r>
              <a:rPr lang="en-US" sz="2800" dirty="0"/>
              <a:t>“Just do or say whatever it takes to get the job done.”</a:t>
            </a:r>
          </a:p>
        </p:txBody>
      </p:sp>
      <p:sp>
        <p:nvSpPr>
          <p:cNvPr id="33" name="TextBox 32"/>
          <p:cNvSpPr txBox="1"/>
          <p:nvPr/>
        </p:nvSpPr>
        <p:spPr>
          <a:xfrm>
            <a:off x="8399204" y="215443"/>
            <a:ext cx="3487996" cy="1384995"/>
          </a:xfrm>
          <a:prstGeom prst="rect">
            <a:avLst/>
          </a:prstGeom>
          <a:noFill/>
        </p:spPr>
        <p:txBody>
          <a:bodyPr wrap="square" rtlCol="0">
            <a:spAutoFit/>
          </a:bodyPr>
          <a:lstStyle/>
          <a:p>
            <a:r>
              <a:rPr lang="en-US" sz="2800" dirty="0"/>
              <a:t>“Can you rework these findings to make them sound better.”</a:t>
            </a:r>
          </a:p>
        </p:txBody>
      </p:sp>
      <p:sp>
        <p:nvSpPr>
          <p:cNvPr id="34" name="TextBox 33"/>
          <p:cNvSpPr txBox="1"/>
          <p:nvPr/>
        </p:nvSpPr>
        <p:spPr>
          <a:xfrm>
            <a:off x="9483213" y="2585846"/>
            <a:ext cx="2576052" cy="1815882"/>
          </a:xfrm>
          <a:prstGeom prst="rect">
            <a:avLst/>
          </a:prstGeom>
          <a:noFill/>
        </p:spPr>
        <p:txBody>
          <a:bodyPr wrap="square" rtlCol="0">
            <a:spAutoFit/>
          </a:bodyPr>
          <a:lstStyle/>
          <a:p>
            <a:r>
              <a:rPr lang="en-US" sz="2800" dirty="0"/>
              <a:t>“This mistake will cost us a fortune – if word gets out..”</a:t>
            </a:r>
          </a:p>
        </p:txBody>
      </p:sp>
      <p:sp>
        <p:nvSpPr>
          <p:cNvPr id="36" name="TextBox 35"/>
          <p:cNvSpPr txBox="1"/>
          <p:nvPr/>
        </p:nvSpPr>
        <p:spPr>
          <a:xfrm>
            <a:off x="8922774" y="5079977"/>
            <a:ext cx="3269226" cy="946450"/>
          </a:xfrm>
          <a:prstGeom prst="rect">
            <a:avLst/>
          </a:prstGeom>
          <a:noFill/>
        </p:spPr>
        <p:txBody>
          <a:bodyPr wrap="square" rtlCol="0">
            <a:spAutoFit/>
          </a:bodyPr>
          <a:lstStyle/>
          <a:p>
            <a:r>
              <a:rPr lang="en-US" sz="2800" dirty="0"/>
              <a:t>“Don’t put it in writing.”</a:t>
            </a:r>
          </a:p>
        </p:txBody>
      </p:sp>
    </p:spTree>
    <p:extLst>
      <p:ext uri="{BB962C8B-B14F-4D97-AF65-F5344CB8AC3E}">
        <p14:creationId xmlns:p14="http://schemas.microsoft.com/office/powerpoint/2010/main" val="3660607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P spid="32" grpId="0"/>
      <p:bldP spid="33" grpId="0"/>
      <p:bldP spid="3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3396"/>
            <a:ext cx="10515600" cy="1325563"/>
          </a:xfrm>
        </p:spPr>
        <p:txBody>
          <a:bodyPr>
            <a:normAutofit/>
          </a:bodyPr>
          <a:lstStyle/>
          <a:p>
            <a:r>
              <a:rPr lang="en-US" sz="4000" dirty="0"/>
              <a:t>Case Study</a:t>
            </a:r>
          </a:p>
        </p:txBody>
      </p:sp>
      <p:sp>
        <p:nvSpPr>
          <p:cNvPr id="3" name="Content Placeholder 2"/>
          <p:cNvSpPr>
            <a:spLocks noGrp="1"/>
          </p:cNvSpPr>
          <p:nvPr>
            <p:ph idx="1"/>
          </p:nvPr>
        </p:nvSpPr>
        <p:spPr>
          <a:xfrm>
            <a:off x="838200" y="1498959"/>
            <a:ext cx="10515600" cy="4351338"/>
          </a:xfrm>
        </p:spPr>
        <p:txBody>
          <a:bodyPr/>
          <a:lstStyle/>
          <a:p>
            <a:pPr marL="0" indent="0">
              <a:buNone/>
            </a:pPr>
            <a:r>
              <a:rPr lang="en-US" dirty="0"/>
              <a:t>Just as your automobile company is about to unveil its new pickup truck, your safety engineering team discovers that the reserve gas tanks (installed beneath the truck but outside the frame) may, in rare circumstances, explode on impact form aside collision. You know that this information should be included in the owner’s manual or at a maximum. In a letter to the truck dealers. But the company has spent a fortune building this truck and does not want to hear about this problem.</a:t>
            </a:r>
          </a:p>
        </p:txBody>
      </p:sp>
      <p:sp>
        <p:nvSpPr>
          <p:cNvPr id="4" name="TextBox 3"/>
          <p:cNvSpPr txBox="1"/>
          <p:nvPr/>
        </p:nvSpPr>
        <p:spPr>
          <a:xfrm>
            <a:off x="838200" y="5397910"/>
            <a:ext cx="9883877" cy="584775"/>
          </a:xfrm>
          <a:prstGeom prst="rect">
            <a:avLst/>
          </a:prstGeom>
          <a:noFill/>
        </p:spPr>
        <p:txBody>
          <a:bodyPr wrap="square" rtlCol="0">
            <a:spAutoFit/>
          </a:bodyPr>
          <a:lstStyle/>
          <a:p>
            <a:r>
              <a:rPr lang="en-US" sz="3200" b="1" dirty="0">
                <a:solidFill>
                  <a:schemeClr val="accent6">
                    <a:lumMod val="75000"/>
                  </a:schemeClr>
                </a:solidFill>
              </a:rPr>
              <a:t>What will you do in this situation?</a:t>
            </a:r>
          </a:p>
        </p:txBody>
      </p:sp>
    </p:spTree>
    <p:extLst>
      <p:ext uri="{BB962C8B-B14F-4D97-AF65-F5344CB8AC3E}">
        <p14:creationId xmlns:p14="http://schemas.microsoft.com/office/powerpoint/2010/main" val="2700125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2445" y="453615"/>
            <a:ext cx="10515600" cy="1325563"/>
          </a:xfrm>
        </p:spPr>
        <p:txBody>
          <a:bodyPr/>
          <a:lstStyle/>
          <a:p>
            <a:r>
              <a:rPr lang="en-US" dirty="0"/>
              <a:t>Being </a:t>
            </a:r>
            <a:r>
              <a:rPr lang="en-US" b="1" dirty="0">
                <a:solidFill>
                  <a:srgbClr val="00B050"/>
                </a:solidFill>
              </a:rPr>
              <a:t>CULTURALLY</a:t>
            </a:r>
            <a:r>
              <a:rPr lang="en-US" dirty="0"/>
              <a:t> sensitive while writing…</a:t>
            </a:r>
          </a:p>
        </p:txBody>
      </p:sp>
    </p:spTree>
    <p:extLst>
      <p:ext uri="{BB962C8B-B14F-4D97-AF65-F5344CB8AC3E}">
        <p14:creationId xmlns:p14="http://schemas.microsoft.com/office/powerpoint/2010/main" val="41503355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79871"/>
            <a:ext cx="10515600" cy="4997092"/>
          </a:xfrm>
        </p:spPr>
        <p:txBody>
          <a:bodyPr/>
          <a:lstStyle/>
          <a:p>
            <a:pPr marL="0" indent="0">
              <a:buNone/>
            </a:pPr>
            <a:endParaRPr lang="en-US" dirty="0"/>
          </a:p>
          <a:p>
            <a:pPr marL="0" indent="0">
              <a:buNone/>
            </a:pPr>
            <a:r>
              <a:rPr lang="en-US" dirty="0"/>
              <a:t>“Our accumulated knowledge and experiences, beliefs and values, attitudes and roles – in other words, our cultures – shape us as individuals and differentiate us as people… Most important for communicators, our cultures manifest themselves in our information needs and our </a:t>
            </a:r>
            <a:r>
              <a:rPr lang="en-US" dirty="0">
                <a:solidFill>
                  <a:srgbClr val="00B050"/>
                </a:solidFill>
              </a:rPr>
              <a:t>styles</a:t>
            </a:r>
            <a:r>
              <a:rPr lang="en-US" dirty="0"/>
              <a:t> of communication… our expectations as to how information should be </a:t>
            </a:r>
            <a:r>
              <a:rPr lang="en-US" dirty="0">
                <a:solidFill>
                  <a:srgbClr val="FF0000"/>
                </a:solidFill>
              </a:rPr>
              <a:t>organized</a:t>
            </a:r>
            <a:r>
              <a:rPr lang="en-US" dirty="0"/>
              <a:t>, what should be included in its </a:t>
            </a:r>
            <a:r>
              <a:rPr lang="en-US" dirty="0">
                <a:solidFill>
                  <a:srgbClr val="0070C0"/>
                </a:solidFill>
              </a:rPr>
              <a:t>content</a:t>
            </a:r>
            <a:r>
              <a:rPr lang="en-US" dirty="0"/>
              <a:t>, and how it should be expressed.” </a:t>
            </a:r>
          </a:p>
          <a:p>
            <a:pPr marL="0" indent="0" algn="r">
              <a:buNone/>
            </a:pPr>
            <a:r>
              <a:rPr lang="en-US" dirty="0"/>
              <a:t>(Culture and Communication, Robert G. Hein)</a:t>
            </a:r>
          </a:p>
        </p:txBody>
      </p:sp>
      <p:sp>
        <p:nvSpPr>
          <p:cNvPr id="4" name="TextBox 3"/>
          <p:cNvSpPr txBox="1"/>
          <p:nvPr/>
        </p:nvSpPr>
        <p:spPr>
          <a:xfrm>
            <a:off x="796413" y="280219"/>
            <a:ext cx="10397613" cy="646331"/>
          </a:xfrm>
          <a:prstGeom prst="rect">
            <a:avLst/>
          </a:prstGeom>
          <a:noFill/>
        </p:spPr>
        <p:txBody>
          <a:bodyPr wrap="square" rtlCol="0">
            <a:spAutoFit/>
          </a:bodyPr>
          <a:lstStyle/>
          <a:p>
            <a:pPr lvl="0" algn="ctr">
              <a:lnSpc>
                <a:spcPct val="90000"/>
              </a:lnSpc>
              <a:spcBef>
                <a:spcPts val="1000"/>
              </a:spcBef>
            </a:pPr>
            <a:r>
              <a:rPr lang="en-US" sz="4000" b="1">
                <a:solidFill>
                  <a:prstClr val="black"/>
                </a:solidFill>
                <a:latin typeface="Segoe UI Symbol" panose="020B0502040204020203" pitchFamily="34" charset="0"/>
                <a:ea typeface="Segoe UI Symbol" panose="020B0502040204020203" pitchFamily="34" charset="0"/>
              </a:rPr>
              <a:t>Culture and its Impact on Communication</a:t>
            </a:r>
            <a:endParaRPr lang="en-US" sz="4000" b="1" dirty="0">
              <a:solidFill>
                <a:prstClr val="black"/>
              </a:solidFill>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val="1860571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2225" y="395031"/>
            <a:ext cx="11461955" cy="4368698"/>
          </a:xfrm>
        </p:spPr>
        <p:txBody>
          <a:bodyPr/>
          <a:lstStyle/>
          <a:p>
            <a:pPr marL="0" indent="0">
              <a:buNone/>
            </a:pPr>
            <a:r>
              <a:rPr lang="en-US" dirty="0">
                <a:solidFill>
                  <a:srgbClr val="00B050"/>
                </a:solidFill>
              </a:rPr>
              <a:t>An effective communication style in one culture may be offensive elsewhere.</a:t>
            </a:r>
          </a:p>
          <a:p>
            <a:pPr marL="0" indent="0">
              <a:buNone/>
            </a:pPr>
            <a:endParaRPr lang="en-US" sz="1050" dirty="0"/>
          </a:p>
          <a:p>
            <a:pPr marL="0" indent="0">
              <a:buNone/>
            </a:pPr>
            <a:r>
              <a:rPr lang="en-US" sz="2400" dirty="0"/>
              <a:t>For </a:t>
            </a:r>
            <a:r>
              <a:rPr lang="en-US" sz="2400" b="1" dirty="0"/>
              <a:t>example</a:t>
            </a:r>
            <a:r>
              <a:rPr lang="en-US" sz="2400" dirty="0"/>
              <a:t>, a survey of top international executives reveals the following attitudes towards U.S. communication style (</a:t>
            </a:r>
            <a:r>
              <a:rPr lang="en-US" sz="2400" dirty="0" err="1"/>
              <a:t>Wandycz</a:t>
            </a:r>
            <a:r>
              <a:rPr lang="en-US" sz="2400" dirty="0"/>
              <a:t>):</a:t>
            </a:r>
          </a:p>
          <a:p>
            <a:pPr marL="0" indent="0">
              <a:buNone/>
            </a:pPr>
            <a:endParaRPr lang="en-US" dirty="0"/>
          </a:p>
        </p:txBody>
      </p:sp>
      <p:graphicFrame>
        <p:nvGraphicFramePr>
          <p:cNvPr id="4" name="Table 3"/>
          <p:cNvGraphicFramePr>
            <a:graphicFrameLocks noGrp="1"/>
          </p:cNvGraphicFramePr>
          <p:nvPr/>
        </p:nvGraphicFramePr>
        <p:xfrm>
          <a:off x="884903" y="2182761"/>
          <a:ext cx="10618839" cy="4538291"/>
        </p:xfrm>
        <a:graphic>
          <a:graphicData uri="http://schemas.openxmlformats.org/drawingml/2006/table">
            <a:tbl>
              <a:tblPr firstRow="1" bandRow="1">
                <a:tableStyleId>{E8B1032C-EA38-4F05-BA0D-38AFFFC7BED3}</a:tableStyleId>
              </a:tblPr>
              <a:tblGrid>
                <a:gridCol w="2076216">
                  <a:extLst>
                    <a:ext uri="{9D8B030D-6E8A-4147-A177-3AD203B41FA5}">
                      <a16:colId xmlns:a16="http://schemas.microsoft.com/office/drawing/2014/main" val="20000"/>
                    </a:ext>
                  </a:extLst>
                </a:gridCol>
                <a:gridCol w="8542623">
                  <a:extLst>
                    <a:ext uri="{9D8B030D-6E8A-4147-A177-3AD203B41FA5}">
                      <a16:colId xmlns:a16="http://schemas.microsoft.com/office/drawing/2014/main" val="20001"/>
                    </a:ext>
                  </a:extLst>
                </a:gridCol>
              </a:tblGrid>
              <a:tr h="735734">
                <a:tc>
                  <a:txBody>
                    <a:bodyPr/>
                    <a:lstStyle/>
                    <a:p>
                      <a:r>
                        <a:rPr lang="en-US" sz="2400" b="1" dirty="0"/>
                        <a:t>Latin America”</a:t>
                      </a:r>
                    </a:p>
                  </a:txBody>
                  <a:tcPr/>
                </a:tc>
                <a:tc>
                  <a:txBody>
                    <a:bodyPr/>
                    <a:lstStyle/>
                    <a:p>
                      <a:r>
                        <a:rPr lang="en-US" sz="2400" b="0" dirty="0"/>
                        <a:t>“Americans are too straightforward, too direct..”</a:t>
                      </a:r>
                    </a:p>
                  </a:txBody>
                  <a:tcPr/>
                </a:tc>
                <a:extLst>
                  <a:ext uri="{0D108BD9-81ED-4DB2-BD59-A6C34878D82A}">
                    <a16:rowId xmlns:a16="http://schemas.microsoft.com/office/drawing/2014/main" val="10000"/>
                  </a:ext>
                </a:extLst>
              </a:tr>
              <a:tr h="965387">
                <a:tc>
                  <a:txBody>
                    <a:bodyPr/>
                    <a:lstStyle/>
                    <a:p>
                      <a:r>
                        <a:rPr lang="en-US" sz="2400" b="1" dirty="0"/>
                        <a:t>East Europe</a:t>
                      </a:r>
                    </a:p>
                  </a:txBody>
                  <a:tcPr/>
                </a:tc>
                <a:tc>
                  <a:txBody>
                    <a:bodyPr/>
                    <a:lstStyle/>
                    <a:p>
                      <a:r>
                        <a:rPr lang="en-US" sz="2400" b="0" dirty="0"/>
                        <a:t>“An imperial tone… it’s always about how [Americans]</a:t>
                      </a:r>
                      <a:r>
                        <a:rPr lang="en-US" sz="2400" b="0" baseline="0" dirty="0"/>
                        <a:t> know best.”</a:t>
                      </a:r>
                      <a:endParaRPr lang="en-US" sz="2400" b="0" dirty="0"/>
                    </a:p>
                  </a:txBody>
                  <a:tcPr/>
                </a:tc>
                <a:extLst>
                  <a:ext uri="{0D108BD9-81ED-4DB2-BD59-A6C34878D82A}">
                    <a16:rowId xmlns:a16="http://schemas.microsoft.com/office/drawing/2014/main" val="10001"/>
                  </a:ext>
                </a:extLst>
              </a:tr>
              <a:tr h="824225">
                <a:tc>
                  <a:txBody>
                    <a:bodyPr/>
                    <a:lstStyle/>
                    <a:p>
                      <a:r>
                        <a:rPr lang="en-US" sz="2400" b="1" dirty="0"/>
                        <a:t>Southeast Asia</a:t>
                      </a:r>
                    </a:p>
                  </a:txBody>
                  <a:tcPr/>
                </a:tc>
                <a:tc>
                  <a:txBody>
                    <a:bodyPr/>
                    <a:lstStyle/>
                    <a:p>
                      <a:r>
                        <a:rPr lang="en-US" sz="2400" dirty="0"/>
                        <a:t>“To get my respect, American business [people]</a:t>
                      </a:r>
                      <a:r>
                        <a:rPr lang="en-US" sz="2400" baseline="0" dirty="0"/>
                        <a:t> should know something about [our culture]. But they don’t.”</a:t>
                      </a:r>
                      <a:endParaRPr lang="en-US" sz="2400" dirty="0"/>
                    </a:p>
                    <a:p>
                      <a:endParaRPr lang="en-US" sz="2400" dirty="0"/>
                    </a:p>
                  </a:txBody>
                  <a:tcPr/>
                </a:tc>
                <a:extLst>
                  <a:ext uri="{0D108BD9-81ED-4DB2-BD59-A6C34878D82A}">
                    <a16:rowId xmlns:a16="http://schemas.microsoft.com/office/drawing/2014/main" val="10002"/>
                  </a:ext>
                </a:extLst>
              </a:tr>
              <a:tr h="824225">
                <a:tc>
                  <a:txBody>
                    <a:bodyPr/>
                    <a:lstStyle/>
                    <a:p>
                      <a:r>
                        <a:rPr lang="en-US" sz="2400" b="1" dirty="0"/>
                        <a:t>Western Europe</a:t>
                      </a:r>
                    </a:p>
                  </a:txBody>
                  <a:tcPr/>
                </a:tc>
                <a:tc>
                  <a:txBody>
                    <a:bodyPr/>
                    <a:lstStyle/>
                    <a:p>
                      <a:r>
                        <a:rPr lang="en-US" sz="2400" dirty="0"/>
                        <a:t>“Americans miss the small points.”</a:t>
                      </a:r>
                    </a:p>
                  </a:txBody>
                  <a:tcPr/>
                </a:tc>
                <a:extLst>
                  <a:ext uri="{0D108BD9-81ED-4DB2-BD59-A6C34878D82A}">
                    <a16:rowId xmlns:a16="http://schemas.microsoft.com/office/drawing/2014/main" val="10003"/>
                  </a:ext>
                </a:extLst>
              </a:tr>
              <a:tr h="824225">
                <a:tc>
                  <a:txBody>
                    <a:bodyPr/>
                    <a:lstStyle/>
                    <a:p>
                      <a:r>
                        <a:rPr lang="en-US" sz="2400" b="1" dirty="0"/>
                        <a:t>Central Europe</a:t>
                      </a:r>
                    </a:p>
                  </a:txBody>
                  <a:tcPr/>
                </a:tc>
                <a:tc>
                  <a:txBody>
                    <a:bodyPr/>
                    <a:lstStyle/>
                    <a:p>
                      <a:r>
                        <a:rPr lang="en-US" sz="2400" dirty="0"/>
                        <a:t>“Americans tend to oversell themselves.”</a:t>
                      </a:r>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59790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60439" y="545691"/>
            <a:ext cx="10707329" cy="4336026"/>
          </a:xfrm>
        </p:spPr>
        <p:txBody>
          <a:bodyPr/>
          <a:lstStyle/>
          <a:p>
            <a:pPr marL="0" indent="0">
              <a:buNone/>
            </a:pPr>
            <a:r>
              <a:rPr lang="en-US" b="1" dirty="0"/>
              <a:t>North American </a:t>
            </a:r>
            <a:r>
              <a:rPr lang="en-US" dirty="0"/>
              <a:t>business culture is accustomed to plain talk” that gets right to the point</a:t>
            </a:r>
          </a:p>
          <a:p>
            <a:pPr marL="0" indent="0">
              <a:buNone/>
            </a:pPr>
            <a:endParaRPr lang="en-US" dirty="0"/>
          </a:p>
          <a:p>
            <a:pPr marL="0" indent="0">
              <a:buNone/>
            </a:pPr>
            <a:r>
              <a:rPr lang="en-US" b="1" dirty="0"/>
              <a:t>Eastern cultures </a:t>
            </a:r>
            <a:r>
              <a:rPr lang="en-US" dirty="0"/>
              <a:t>consider it rude, preferring indirect, more ambiguous messages, leaving interpretation up to the reader</a:t>
            </a:r>
          </a:p>
          <a:p>
            <a:pPr marL="0" indent="0">
              <a:buNone/>
            </a:pPr>
            <a:endParaRPr lang="en-US" dirty="0"/>
          </a:p>
          <a:p>
            <a:pPr marL="0" indent="0">
              <a:buNone/>
            </a:pPr>
            <a:r>
              <a:rPr lang="en-US" dirty="0"/>
              <a:t>In certain cultures like </a:t>
            </a:r>
            <a:r>
              <a:rPr lang="en-US" b="1" dirty="0"/>
              <a:t>Far East and Middle East Asia</a:t>
            </a:r>
            <a:r>
              <a:rPr lang="en-US" dirty="0"/>
              <a:t>, even disagreement or refusal might be expressed as “We will do our best” or “This is very difficult” instead on “No” – to avoid offending and to preserve harmony.</a:t>
            </a:r>
          </a:p>
        </p:txBody>
      </p:sp>
      <p:sp>
        <p:nvSpPr>
          <p:cNvPr id="4" name="TextBox 3"/>
          <p:cNvSpPr txBox="1"/>
          <p:nvPr/>
        </p:nvSpPr>
        <p:spPr>
          <a:xfrm>
            <a:off x="634181" y="5294671"/>
            <a:ext cx="10810567" cy="830997"/>
          </a:xfrm>
          <a:prstGeom prst="rect">
            <a:avLst/>
          </a:prstGeom>
          <a:noFill/>
        </p:spPr>
        <p:txBody>
          <a:bodyPr wrap="square" rtlCol="0">
            <a:spAutoFit/>
          </a:bodyPr>
          <a:lstStyle/>
          <a:p>
            <a:r>
              <a:rPr lang="en-US" sz="2400" b="1" dirty="0">
                <a:solidFill>
                  <a:srgbClr val="00B050"/>
                </a:solidFill>
              </a:rPr>
              <a:t>Consider how cultural differences might create misunderstanding in your situation, and seek an approach that bridges these differences.</a:t>
            </a:r>
          </a:p>
        </p:txBody>
      </p:sp>
    </p:spTree>
    <p:extLst>
      <p:ext uri="{BB962C8B-B14F-4D97-AF65-F5344CB8AC3E}">
        <p14:creationId xmlns:p14="http://schemas.microsoft.com/office/powerpoint/2010/main" val="3329453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52600" y="274638"/>
            <a:ext cx="8686800" cy="1143000"/>
          </a:xfrm>
        </p:spPr>
        <p:txBody>
          <a:bodyPr>
            <a:normAutofit/>
          </a:bodyPr>
          <a:lstStyle/>
          <a:p>
            <a:pPr algn="l"/>
            <a:r>
              <a:rPr lang="en-US" sz="3600" b="1" dirty="0">
                <a:solidFill>
                  <a:schemeClr val="accent1">
                    <a:lumMod val="50000"/>
                  </a:schemeClr>
                </a:solidFill>
              </a:rPr>
              <a:t>Strategies for Communicating Internationally</a:t>
            </a:r>
          </a:p>
        </p:txBody>
      </p:sp>
      <p:sp>
        <p:nvSpPr>
          <p:cNvPr id="3" name="Content Placeholder 2"/>
          <p:cNvSpPr>
            <a:spLocks noGrp="1"/>
          </p:cNvSpPr>
          <p:nvPr>
            <p:ph idx="1"/>
          </p:nvPr>
        </p:nvSpPr>
        <p:spPr>
          <a:xfrm>
            <a:off x="899652" y="1447801"/>
            <a:ext cx="9311148" cy="4864509"/>
          </a:xfrm>
        </p:spPr>
        <p:txBody>
          <a:bodyPr>
            <a:normAutofit fontScale="92500"/>
          </a:bodyPr>
          <a:lstStyle/>
          <a:p>
            <a:pPr marL="514350" indent="-514350">
              <a:buFont typeface="+mj-lt"/>
              <a:buAutoNum type="arabicPeriod"/>
            </a:pPr>
            <a:r>
              <a:rPr lang="en-US" sz="2400" dirty="0"/>
              <a:t>Be flexible</a:t>
            </a:r>
          </a:p>
          <a:p>
            <a:pPr marL="514350" indent="-514350">
              <a:buFont typeface="+mj-lt"/>
              <a:buAutoNum type="arabicPeriod"/>
            </a:pPr>
            <a:r>
              <a:rPr lang="en-US" sz="2400" dirty="0"/>
              <a:t>Be non-</a:t>
            </a:r>
            <a:r>
              <a:rPr lang="en-US" sz="2400" dirty="0" err="1"/>
              <a:t>judgemental</a:t>
            </a:r>
            <a:r>
              <a:rPr lang="en-US" sz="2400" dirty="0"/>
              <a:t> about the business at hand</a:t>
            </a:r>
          </a:p>
          <a:p>
            <a:pPr marL="514350" indent="-514350">
              <a:buFont typeface="+mj-lt"/>
              <a:buAutoNum type="arabicPeriod"/>
            </a:pPr>
            <a:r>
              <a:rPr lang="en-US" sz="2400" dirty="0"/>
              <a:t>Be tolerant of ambiguity</a:t>
            </a:r>
          </a:p>
          <a:p>
            <a:pPr marL="514350" indent="-514350">
              <a:buFont typeface="+mj-lt"/>
              <a:buAutoNum type="arabicPeriod"/>
            </a:pPr>
            <a:r>
              <a:rPr lang="en-US" sz="2400" dirty="0"/>
              <a:t>Be respectful</a:t>
            </a:r>
          </a:p>
          <a:p>
            <a:pPr marL="514350" indent="-514350">
              <a:buFont typeface="+mj-lt"/>
              <a:buAutoNum type="arabicPeriod"/>
            </a:pPr>
            <a:r>
              <a:rPr lang="en-US" sz="2400" dirty="0"/>
              <a:t>Be non-</a:t>
            </a:r>
            <a:r>
              <a:rPr lang="en-US" sz="2400" dirty="0" err="1"/>
              <a:t>judgemental</a:t>
            </a:r>
            <a:r>
              <a:rPr lang="en-US" sz="2400" dirty="0"/>
              <a:t> about personal beliefs</a:t>
            </a:r>
          </a:p>
          <a:p>
            <a:pPr marL="514350" indent="-514350">
              <a:buFont typeface="+mj-lt"/>
              <a:buAutoNum type="arabicPeriod"/>
            </a:pPr>
            <a:r>
              <a:rPr lang="en-US" sz="2400" dirty="0"/>
              <a:t>Be empathic</a:t>
            </a:r>
          </a:p>
          <a:p>
            <a:pPr marL="514350" indent="-514350">
              <a:buFont typeface="+mj-lt"/>
              <a:buAutoNum type="arabicPeriod"/>
            </a:pPr>
            <a:r>
              <a:rPr lang="en-US" sz="2400" dirty="0"/>
              <a:t>Be able to take turns</a:t>
            </a:r>
          </a:p>
          <a:p>
            <a:pPr marL="0" indent="0">
              <a:buNone/>
            </a:pPr>
            <a:endParaRPr lang="en-US" sz="2400" dirty="0"/>
          </a:p>
          <a:p>
            <a:pPr marL="0" indent="0">
              <a:buNone/>
            </a:pPr>
            <a:r>
              <a:rPr lang="en-US" sz="2400" dirty="0"/>
              <a:t>In an intercultural communication settings, it is all too easy to become trapped by invisible walls or barriers to communication. Although these walls are hard to perceive, they are not imaginary. The only way to “escape” is to learn to see them and avoid making the communication mistakes that come from them.</a:t>
            </a:r>
          </a:p>
          <a:p>
            <a:pPr marL="0" indent="0">
              <a:buNone/>
            </a:pPr>
            <a:endParaRPr lang="en-US" sz="2400" dirty="0"/>
          </a:p>
        </p:txBody>
      </p:sp>
    </p:spTree>
    <p:extLst>
      <p:ext uri="{BB962C8B-B14F-4D97-AF65-F5344CB8AC3E}">
        <p14:creationId xmlns:p14="http://schemas.microsoft.com/office/powerpoint/2010/main" val="28414741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6532" y="0"/>
            <a:ext cx="10515600" cy="1325563"/>
          </a:xfrm>
        </p:spPr>
        <p:txBody>
          <a:bodyPr>
            <a:normAutofit/>
          </a:bodyPr>
          <a:lstStyle/>
          <a:p>
            <a:r>
              <a:rPr lang="en-US" sz="4000" b="1" dirty="0"/>
              <a:t>Task 2. Introductory Email to Instructor</a:t>
            </a:r>
          </a:p>
        </p:txBody>
      </p:sp>
      <p:sp>
        <p:nvSpPr>
          <p:cNvPr id="3" name="Content Placeholder 2"/>
          <p:cNvSpPr>
            <a:spLocks noGrp="1"/>
          </p:cNvSpPr>
          <p:nvPr>
            <p:ph idx="1"/>
          </p:nvPr>
        </p:nvSpPr>
        <p:spPr>
          <a:xfrm>
            <a:off x="696532" y="1159210"/>
            <a:ext cx="11190667" cy="4871389"/>
          </a:xfrm>
        </p:spPr>
        <p:txBody>
          <a:bodyPr>
            <a:normAutofit/>
          </a:bodyPr>
          <a:lstStyle/>
          <a:p>
            <a:pPr marL="0" indent="0">
              <a:buNone/>
            </a:pPr>
            <a:r>
              <a:rPr lang="en-US" dirty="0"/>
              <a:t>I want to know more about you, your motivation for taking this course, your career goals, and your writing skills.</a:t>
            </a:r>
          </a:p>
          <a:p>
            <a:pPr lvl="0"/>
            <a:r>
              <a:rPr lang="en-US" dirty="0"/>
              <a:t>See, P. 167 – 172 , (Technical Communication, Pfeiffer) for guidance.</a:t>
            </a:r>
          </a:p>
          <a:p>
            <a:pPr lvl="0"/>
            <a:r>
              <a:rPr lang="en-US" dirty="0"/>
              <a:t>Send an email to </a:t>
            </a:r>
            <a:r>
              <a:rPr lang="en-US" u="sng" dirty="0"/>
              <a:t> </a:t>
            </a:r>
            <a:r>
              <a:rPr lang="en-US" u="sng" dirty="0">
                <a:hlinkClick r:id="rId2"/>
              </a:rPr>
              <a:t>@gmail.com</a:t>
            </a:r>
            <a:r>
              <a:rPr lang="en-US" dirty="0"/>
              <a:t> by 7 am on Monday, 27</a:t>
            </a:r>
            <a:r>
              <a:rPr lang="en-US" baseline="30000" dirty="0"/>
              <a:t>th</a:t>
            </a:r>
            <a:r>
              <a:rPr lang="en-US" dirty="0"/>
              <a:t> January. </a:t>
            </a:r>
          </a:p>
          <a:p>
            <a:pPr lvl="0"/>
            <a:r>
              <a:rPr lang="en-US" dirty="0"/>
              <a:t>Include an appropriate subject in the subject line.</a:t>
            </a:r>
          </a:p>
          <a:p>
            <a:pPr lvl="0"/>
            <a:r>
              <a:rPr lang="en-US" dirty="0"/>
              <a:t>The email should concisely describe the following: </a:t>
            </a:r>
          </a:p>
          <a:p>
            <a:pPr lvl="1">
              <a:buFont typeface="Courier New" panose="02070309020205020404" pitchFamily="49" charset="0"/>
              <a:buChar char="o"/>
            </a:pPr>
            <a:r>
              <a:rPr lang="en-US" dirty="0"/>
              <a:t>Your course goals for the semester</a:t>
            </a:r>
          </a:p>
          <a:p>
            <a:pPr lvl="1">
              <a:buFont typeface="Courier New" panose="02070309020205020404" pitchFamily="49" charset="0"/>
              <a:buChar char="o"/>
            </a:pPr>
            <a:r>
              <a:rPr lang="en-US" dirty="0"/>
              <a:t>A description of your employment, if any, and your favorite activities</a:t>
            </a:r>
          </a:p>
          <a:p>
            <a:pPr lvl="1">
              <a:buFont typeface="Courier New" panose="02070309020205020404" pitchFamily="49" charset="0"/>
              <a:buChar char="o"/>
            </a:pPr>
            <a:r>
              <a:rPr lang="en-US" dirty="0"/>
              <a:t>An assessment of your current communication skills, including strengths and weaknesses</a:t>
            </a:r>
          </a:p>
          <a:p>
            <a:pPr lvl="1">
              <a:buFont typeface="Courier New" panose="02070309020205020404" pitchFamily="49" charset="0"/>
              <a:buChar char="o"/>
            </a:pPr>
            <a:r>
              <a:rPr lang="en-US" dirty="0"/>
              <a:t>Let me know if you have any teacher pet peeves</a:t>
            </a:r>
          </a:p>
        </p:txBody>
      </p:sp>
    </p:spTree>
    <p:extLst>
      <p:ext uri="{BB962C8B-B14F-4D97-AF65-F5344CB8AC3E}">
        <p14:creationId xmlns:p14="http://schemas.microsoft.com/office/powerpoint/2010/main" val="43462039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Grading Rubric for Email</a:t>
            </a:r>
          </a:p>
        </p:txBody>
      </p:sp>
      <p:sp>
        <p:nvSpPr>
          <p:cNvPr id="3" name="Content Placeholder 2"/>
          <p:cNvSpPr>
            <a:spLocks noGrp="1"/>
          </p:cNvSpPr>
          <p:nvPr>
            <p:ph idx="1"/>
          </p:nvPr>
        </p:nvSpPr>
        <p:spPr/>
        <p:txBody>
          <a:bodyPr>
            <a:normAutofit fontScale="92500"/>
          </a:bodyPr>
          <a:lstStyle/>
          <a:p>
            <a:pPr lvl="0"/>
            <a:r>
              <a:rPr lang="en-US" dirty="0"/>
              <a:t>Did you email the assignment to faststudents@gmail.com by 7am, Friday, January 27</a:t>
            </a:r>
            <a:r>
              <a:rPr lang="en-US" baseline="30000" dirty="0"/>
              <a:t>th</a:t>
            </a:r>
            <a:r>
              <a:rPr lang="en-US" dirty="0"/>
              <a:t>?</a:t>
            </a:r>
          </a:p>
          <a:p>
            <a:pPr lvl="0"/>
            <a:r>
              <a:rPr lang="en-US" dirty="0"/>
              <a:t>Did you summarize the main idea in the subject line?</a:t>
            </a:r>
          </a:p>
          <a:p>
            <a:pPr lvl="0"/>
            <a:r>
              <a:rPr lang="en-US" dirty="0"/>
              <a:t>Was the appropriate salutation included?</a:t>
            </a:r>
          </a:p>
          <a:p>
            <a:pPr lvl="0"/>
            <a:r>
              <a:rPr lang="en-US" dirty="0"/>
              <a:t>Did the body concisely describe each of the required components?</a:t>
            </a:r>
          </a:p>
          <a:p>
            <a:pPr lvl="0"/>
            <a:r>
              <a:rPr lang="en-US" dirty="0"/>
              <a:t>Was the body organized into paragraphs so it was easy to read quickly?</a:t>
            </a:r>
          </a:p>
          <a:p>
            <a:pPr lvl="0"/>
            <a:r>
              <a:rPr lang="en-US" dirty="0"/>
              <a:t>Did the email end with a summary or closing thought?</a:t>
            </a:r>
          </a:p>
          <a:p>
            <a:pPr lvl="0"/>
            <a:r>
              <a:rPr lang="en-US" dirty="0"/>
              <a:t>Did you include full contact information after your name?</a:t>
            </a:r>
          </a:p>
          <a:p>
            <a:pPr lvl="0"/>
            <a:r>
              <a:rPr lang="en-US" dirty="0"/>
              <a:t>Was the email free of any grammatical errors or typos?</a:t>
            </a:r>
          </a:p>
        </p:txBody>
      </p:sp>
    </p:spTree>
    <p:extLst>
      <p:ext uri="{BB962C8B-B14F-4D97-AF65-F5344CB8AC3E}">
        <p14:creationId xmlns:p14="http://schemas.microsoft.com/office/powerpoint/2010/main" val="357256714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822457" y="1430028"/>
            <a:ext cx="6663903" cy="2736703"/>
          </a:xfrm>
          <a:prstGeom prst="rect">
            <a:avLst/>
          </a:prstGeom>
        </p:spPr>
      </p:pic>
      <p:sp>
        <p:nvSpPr>
          <p:cNvPr id="2" name="TextBox 1"/>
          <p:cNvSpPr txBox="1"/>
          <p:nvPr/>
        </p:nvSpPr>
        <p:spPr>
          <a:xfrm>
            <a:off x="445260" y="4601495"/>
            <a:ext cx="11418296" cy="1384995"/>
          </a:xfrm>
          <a:prstGeom prst="rect">
            <a:avLst/>
          </a:prstGeom>
          <a:noFill/>
        </p:spPr>
        <p:txBody>
          <a:bodyPr wrap="square" rtlCol="0">
            <a:spAutoFit/>
          </a:bodyPr>
          <a:lstStyle/>
          <a:p>
            <a:r>
              <a:rPr lang="en-US" sz="2800" b="1" dirty="0">
                <a:solidFill>
                  <a:prstClr val="black"/>
                </a:solidFill>
              </a:rPr>
              <a:t>Network etiquette</a:t>
            </a:r>
            <a:r>
              <a:rPr lang="en-US" sz="2800" dirty="0">
                <a:solidFill>
                  <a:prstClr val="black"/>
                </a:solidFill>
              </a:rPr>
              <a:t>, is the contemporary term for the proper way we communicate and interact with each other using email over the Internet. Lets look at the </a:t>
            </a:r>
            <a:r>
              <a:rPr lang="en-US" sz="2800" b="1" dirty="0">
                <a:solidFill>
                  <a:prstClr val="black"/>
                </a:solidFill>
              </a:rPr>
              <a:t>Yale University’s guidelines </a:t>
            </a:r>
            <a:r>
              <a:rPr lang="en-US" sz="2800" dirty="0">
                <a:solidFill>
                  <a:prstClr val="black"/>
                </a:solidFill>
              </a:rPr>
              <a:t>for sending and responding to emails: </a:t>
            </a:r>
          </a:p>
        </p:txBody>
      </p:sp>
    </p:spTree>
    <p:extLst>
      <p:ext uri="{BB962C8B-B14F-4D97-AF65-F5344CB8AC3E}">
        <p14:creationId xmlns:p14="http://schemas.microsoft.com/office/powerpoint/2010/main" val="2439946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15155" y="1635616"/>
            <a:ext cx="7115041" cy="4486273"/>
          </a:xfrm>
        </p:spPr>
        <p:txBody>
          <a:bodyPr>
            <a:normAutofit/>
          </a:bodyPr>
          <a:lstStyle/>
          <a:p>
            <a:pPr marL="0" indent="0">
              <a:buNone/>
            </a:pPr>
            <a:r>
              <a:rPr lang="en-US" dirty="0">
                <a:solidFill>
                  <a:schemeClr val="tx1"/>
                </a:solidFill>
              </a:rPr>
              <a:t>Think about the following tasks:</a:t>
            </a:r>
          </a:p>
          <a:p>
            <a:pPr lvl="1"/>
            <a:r>
              <a:rPr lang="en-US" sz="2800" dirty="0">
                <a:solidFill>
                  <a:schemeClr val="tx1"/>
                </a:solidFill>
              </a:rPr>
              <a:t>Assemble an exercise machine</a:t>
            </a:r>
          </a:p>
          <a:p>
            <a:pPr lvl="1"/>
            <a:r>
              <a:rPr lang="en-US" sz="2800" dirty="0">
                <a:solidFill>
                  <a:schemeClr val="tx1"/>
                </a:solidFill>
              </a:rPr>
              <a:t>Install a new microwave, printer </a:t>
            </a:r>
          </a:p>
          <a:p>
            <a:pPr lvl="1"/>
            <a:r>
              <a:rPr lang="en-US" sz="2800" dirty="0">
                <a:solidFill>
                  <a:schemeClr val="tx1"/>
                </a:solidFill>
              </a:rPr>
              <a:t>Find an answer related to safety of  a flu shot</a:t>
            </a:r>
          </a:p>
          <a:p>
            <a:pPr lvl="1"/>
            <a:r>
              <a:rPr lang="en-US" sz="2800" dirty="0">
                <a:solidFill>
                  <a:schemeClr val="tx1"/>
                </a:solidFill>
              </a:rPr>
              <a:t>Make a decision about offshore investment</a:t>
            </a:r>
          </a:p>
          <a:p>
            <a:pPr marL="0" indent="0">
              <a:buNone/>
            </a:pPr>
            <a:endParaRPr lang="en-US" dirty="0"/>
          </a:p>
        </p:txBody>
      </p:sp>
      <p:sp>
        <p:nvSpPr>
          <p:cNvPr id="4" name="TextBox 3"/>
          <p:cNvSpPr txBox="1"/>
          <p:nvPr/>
        </p:nvSpPr>
        <p:spPr>
          <a:xfrm>
            <a:off x="515155" y="163000"/>
            <a:ext cx="10882648" cy="954107"/>
          </a:xfrm>
          <a:prstGeom prst="rect">
            <a:avLst/>
          </a:prstGeom>
          <a:noFill/>
        </p:spPr>
        <p:txBody>
          <a:bodyPr wrap="square" rtlCol="0">
            <a:spAutoFit/>
          </a:bodyPr>
          <a:lstStyle/>
          <a:p>
            <a:r>
              <a:rPr lang="en-US" sz="2800" dirty="0">
                <a:solidFill>
                  <a:schemeClr val="bg1"/>
                </a:solidFill>
              </a:rPr>
              <a:t>Technical communication is the exchange of information that helps people interact with technology and solve complex problems.</a:t>
            </a:r>
          </a:p>
        </p:txBody>
      </p:sp>
    </p:spTree>
    <p:extLst>
      <p:ext uri="{BB962C8B-B14F-4D97-AF65-F5344CB8AC3E}">
        <p14:creationId xmlns:p14="http://schemas.microsoft.com/office/powerpoint/2010/main" val="1822561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45771" y="225380"/>
            <a:ext cx="11744667" cy="6632619"/>
          </a:xfrm>
        </p:spPr>
        <p:txBody>
          <a:bodyPr>
            <a:normAutofit fontScale="85000" lnSpcReduction="20000"/>
          </a:bodyPr>
          <a:lstStyle/>
          <a:p>
            <a:r>
              <a:rPr lang="en-US" dirty="0"/>
              <a:t>Review your organization’s </a:t>
            </a:r>
            <a:r>
              <a:rPr lang="en-US" b="1" dirty="0">
                <a:solidFill>
                  <a:schemeClr val="accent5">
                    <a:lumMod val="75000"/>
                  </a:schemeClr>
                </a:solidFill>
              </a:rPr>
              <a:t>policy</a:t>
            </a:r>
            <a:r>
              <a:rPr lang="en-US" dirty="0"/>
              <a:t> regarding the appropriate use of e-mail.</a:t>
            </a:r>
          </a:p>
          <a:p>
            <a:endParaRPr lang="en-US" dirty="0"/>
          </a:p>
          <a:p>
            <a:r>
              <a:rPr lang="en-US" dirty="0"/>
              <a:t>Maintain a high level of </a:t>
            </a:r>
            <a:r>
              <a:rPr lang="en-US" b="1" dirty="0">
                <a:solidFill>
                  <a:schemeClr val="accent5">
                    <a:lumMod val="75000"/>
                  </a:schemeClr>
                </a:solidFill>
              </a:rPr>
              <a:t>professionalism</a:t>
            </a:r>
            <a:r>
              <a:rPr lang="en-US" dirty="0"/>
              <a:t> in your use of e-mail.</a:t>
            </a:r>
          </a:p>
          <a:p>
            <a:pPr lvl="1">
              <a:buFont typeface="Wingdings" panose="05000000000000000000" pitchFamily="2" charset="2"/>
              <a:buChar char="Ø"/>
            </a:pPr>
            <a:r>
              <a:rPr lang="en-US" dirty="0"/>
              <a:t>Do not forward jokes or spam, discuss office gossip, or use biased language.</a:t>
            </a:r>
          </a:p>
          <a:p>
            <a:pPr lvl="1">
              <a:buFont typeface="Wingdings" panose="05000000000000000000" pitchFamily="2" charset="2"/>
              <a:buChar char="Ø"/>
            </a:pPr>
            <a:r>
              <a:rPr lang="en-US" dirty="0"/>
              <a:t>Do not send flames (e-mails that contain abusive, obscene, or derogatory language) to attack someone. </a:t>
            </a:r>
          </a:p>
          <a:p>
            <a:pPr lvl="1">
              <a:buFont typeface="Wingdings" panose="05000000000000000000" pitchFamily="2" charset="2"/>
              <a:buChar char="Ø"/>
            </a:pPr>
            <a:r>
              <a:rPr lang="en-US" dirty="0"/>
              <a:t>Do not use clever or hobby-related e-mail usernames (</a:t>
            </a:r>
            <a:r>
              <a:rPr lang="en-US" dirty="0" err="1"/>
              <a:t>sushilover</a:t>
            </a:r>
            <a:r>
              <a:rPr lang="en-US" dirty="0"/>
              <a:t>@ domain.com); instead use, e.g.  msmith@domain.com.</a:t>
            </a:r>
          </a:p>
          <a:p>
            <a:pPr lvl="1">
              <a:buFont typeface="Wingdings" panose="05000000000000000000" pitchFamily="2" charset="2"/>
              <a:buChar char="Ø"/>
            </a:pPr>
            <a:r>
              <a:rPr lang="en-US" dirty="0"/>
              <a:t>Do not use emoticons</a:t>
            </a:r>
          </a:p>
          <a:p>
            <a:pPr lvl="1">
              <a:buFont typeface="Wingdings" panose="05000000000000000000" pitchFamily="2" charset="2"/>
              <a:buChar char="Ø"/>
            </a:pPr>
            <a:endParaRPr lang="en-US" dirty="0"/>
          </a:p>
          <a:p>
            <a:r>
              <a:rPr lang="en-US" dirty="0"/>
              <a:t>Provide a </a:t>
            </a:r>
            <a:r>
              <a:rPr lang="en-US" b="1" dirty="0">
                <a:solidFill>
                  <a:schemeClr val="accent5">
                    <a:lumMod val="75000"/>
                  </a:schemeClr>
                </a:solidFill>
              </a:rPr>
              <a:t>subject line </a:t>
            </a:r>
            <a:r>
              <a:rPr lang="en-US" dirty="0"/>
              <a:t>that describes the topic and focus of your message.</a:t>
            </a:r>
          </a:p>
          <a:p>
            <a:r>
              <a:rPr lang="en-US" dirty="0"/>
              <a:t>Adapt </a:t>
            </a:r>
            <a:r>
              <a:rPr lang="en-US" b="1" dirty="0">
                <a:solidFill>
                  <a:schemeClr val="accent5">
                    <a:lumMod val="75000"/>
                  </a:schemeClr>
                </a:solidFill>
              </a:rPr>
              <a:t>forwarded messages</a:t>
            </a:r>
            <a:r>
              <a:rPr lang="en-US" dirty="0"/>
              <a:t>: revise the subject line to reflect the current content and cut irrelevant previous text, based on your purpose and context.</a:t>
            </a:r>
          </a:p>
          <a:p>
            <a:r>
              <a:rPr lang="en-US" dirty="0"/>
              <a:t>Use the “</a:t>
            </a:r>
            <a:r>
              <a:rPr lang="en-US" b="1" dirty="0"/>
              <a:t>cc</a:t>
            </a:r>
            <a:r>
              <a:rPr lang="en-US" dirty="0"/>
              <a:t>:” (courtesy copy) address line thoughtfully to keep others informed and follow your organization’s practice or protocol for copying messages to others.</a:t>
            </a:r>
          </a:p>
          <a:p>
            <a:r>
              <a:rPr lang="en-US" dirty="0"/>
              <a:t>Include a cover message for all e-mail messages with </a:t>
            </a:r>
            <a:r>
              <a:rPr lang="en-US" b="1" dirty="0">
                <a:solidFill>
                  <a:schemeClr val="accent5">
                    <a:lumMod val="75000"/>
                  </a:schemeClr>
                </a:solidFill>
              </a:rPr>
              <a:t>attachments</a:t>
            </a:r>
            <a:r>
              <a:rPr lang="en-US" dirty="0"/>
              <a:t> (“Attached is a copy of my budget proposal for your review. . . .”).</a:t>
            </a:r>
          </a:p>
          <a:p>
            <a:r>
              <a:rPr lang="en-US" dirty="0"/>
              <a:t>Do not write in ALL UPPERCASE LETTERS or in all lowercase letters.</a:t>
            </a:r>
          </a:p>
          <a:p>
            <a:r>
              <a:rPr lang="en-US" dirty="0"/>
              <a:t>Avoid </a:t>
            </a:r>
            <a:r>
              <a:rPr lang="en-US" b="1" dirty="0">
                <a:solidFill>
                  <a:schemeClr val="accent5">
                    <a:lumMod val="75000"/>
                  </a:schemeClr>
                </a:solidFill>
              </a:rPr>
              <a:t>abbreviations</a:t>
            </a:r>
            <a:r>
              <a:rPr lang="en-US" dirty="0"/>
              <a:t> (BTW for by the way) used in personal e-mail, chat rooms, and text messaging.</a:t>
            </a:r>
          </a:p>
          <a:p>
            <a:endParaRPr lang="en-US" dirty="0"/>
          </a:p>
        </p:txBody>
      </p:sp>
    </p:spTree>
    <p:extLst>
      <p:ext uri="{BB962C8B-B14F-4D97-AF65-F5344CB8AC3E}">
        <p14:creationId xmlns:p14="http://schemas.microsoft.com/office/powerpoint/2010/main" val="388084188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3132" y="2436028"/>
            <a:ext cx="4508715" cy="2187227"/>
          </a:xfrm>
        </p:spPr>
        <p:txBody>
          <a:bodyPr/>
          <a:lstStyle/>
          <a:p>
            <a:pPr algn="r"/>
            <a:r>
              <a:rPr lang="en-US" dirty="0"/>
              <a:t>STRUCTURE</a:t>
            </a:r>
          </a:p>
        </p:txBody>
      </p:sp>
      <p:sp>
        <p:nvSpPr>
          <p:cNvPr id="3" name="Text Placeholder 2"/>
          <p:cNvSpPr>
            <a:spLocks noGrp="1"/>
          </p:cNvSpPr>
          <p:nvPr>
            <p:ph type="body" idx="1"/>
          </p:nvPr>
        </p:nvSpPr>
        <p:spPr/>
        <p:txBody>
          <a:bodyPr>
            <a:normAutofit/>
          </a:bodyPr>
          <a:lstStyle/>
          <a:p>
            <a:r>
              <a:rPr lang="en-US" sz="4400" dirty="0"/>
              <a:t>Technical Writing</a:t>
            </a:r>
          </a:p>
        </p:txBody>
      </p:sp>
    </p:spTree>
    <p:extLst>
      <p:ext uri="{BB962C8B-B14F-4D97-AF65-F5344CB8AC3E}">
        <p14:creationId xmlns:p14="http://schemas.microsoft.com/office/powerpoint/2010/main" val="381431106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ABC Format</a:t>
            </a:r>
          </a:p>
        </p:txBody>
      </p:sp>
      <p:sp>
        <p:nvSpPr>
          <p:cNvPr id="3" name="Content Placeholder 2"/>
          <p:cNvSpPr>
            <a:spLocks noGrp="1"/>
          </p:cNvSpPr>
          <p:nvPr>
            <p:ph idx="1"/>
          </p:nvPr>
        </p:nvSpPr>
        <p:spPr>
          <a:xfrm>
            <a:off x="389744" y="1379095"/>
            <a:ext cx="7195279" cy="5276538"/>
          </a:xfrm>
        </p:spPr>
        <p:txBody>
          <a:bodyPr>
            <a:noAutofit/>
          </a:bodyPr>
          <a:lstStyle/>
          <a:p>
            <a:r>
              <a:rPr lang="en-US" sz="2400" b="1" dirty="0">
                <a:solidFill>
                  <a:schemeClr val="tx1"/>
                </a:solidFill>
              </a:rPr>
              <a:t>Abstract: </a:t>
            </a:r>
            <a:r>
              <a:rPr lang="en-US" sz="2400" dirty="0">
                <a:solidFill>
                  <a:schemeClr val="tx1"/>
                </a:solidFill>
              </a:rPr>
              <a:t>A brief beginning component is represented by the narrow top of the diamond, which leads into the body.</a:t>
            </a:r>
          </a:p>
          <a:p>
            <a:r>
              <a:rPr lang="en-US" sz="2400" b="1" dirty="0">
                <a:solidFill>
                  <a:schemeClr val="tx1"/>
                </a:solidFill>
              </a:rPr>
              <a:t>Body: </a:t>
            </a:r>
            <a:r>
              <a:rPr lang="en-US" sz="2400" dirty="0">
                <a:solidFill>
                  <a:schemeClr val="tx1"/>
                </a:solidFill>
              </a:rPr>
              <a:t>The longer middle component is represented by the broad, expansive portion of the diamond figure.</a:t>
            </a:r>
          </a:p>
          <a:p>
            <a:r>
              <a:rPr lang="en-US" sz="2400" b="1" dirty="0">
                <a:solidFill>
                  <a:schemeClr val="tx1"/>
                </a:solidFill>
              </a:rPr>
              <a:t>Conclusion: </a:t>
            </a:r>
            <a:r>
              <a:rPr lang="en-US" sz="2400" dirty="0">
                <a:solidFill>
                  <a:schemeClr val="tx1"/>
                </a:solidFill>
              </a:rPr>
              <a:t>A brief ending component is represented by the narrow bottom of the diamond, which leads away from the body</a:t>
            </a:r>
            <a:r>
              <a:rPr lang="en-US" sz="2400" dirty="0"/>
              <a:t>.</a:t>
            </a:r>
          </a:p>
        </p:txBody>
      </p:sp>
      <p:pic>
        <p:nvPicPr>
          <p:cNvPr id="4" name="Picture 3"/>
          <p:cNvPicPr>
            <a:picLocks noChangeAspect="1"/>
          </p:cNvPicPr>
          <p:nvPr/>
        </p:nvPicPr>
        <p:blipFill>
          <a:blip r:embed="rId3">
            <a:lum bright="-20000" contrast="40000"/>
          </a:blip>
          <a:stretch>
            <a:fillRect/>
          </a:stretch>
        </p:blipFill>
        <p:spPr>
          <a:xfrm>
            <a:off x="7719934" y="1901486"/>
            <a:ext cx="4326021" cy="3873125"/>
          </a:xfrm>
          <a:prstGeom prst="rect">
            <a:avLst/>
          </a:prstGeom>
        </p:spPr>
      </p:pic>
    </p:spTree>
    <p:extLst>
      <p:ext uri="{BB962C8B-B14F-4D97-AF65-F5344CB8AC3E}">
        <p14:creationId xmlns:p14="http://schemas.microsoft.com/office/powerpoint/2010/main" val="156257131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t>References</a:t>
            </a:r>
          </a:p>
        </p:txBody>
      </p:sp>
      <p:sp>
        <p:nvSpPr>
          <p:cNvPr id="3" name="Content Placeholder 2"/>
          <p:cNvSpPr>
            <a:spLocks noGrp="1"/>
          </p:cNvSpPr>
          <p:nvPr>
            <p:ph idx="1"/>
          </p:nvPr>
        </p:nvSpPr>
        <p:spPr/>
        <p:txBody>
          <a:bodyPr/>
          <a:lstStyle/>
          <a:p>
            <a:r>
              <a:rPr lang="en-US" dirty="0"/>
              <a:t>S. Pfeiffer, William George. </a:t>
            </a:r>
            <a:r>
              <a:rPr lang="en-US" b="1" i="1" dirty="0"/>
              <a:t>Technical Writing: A Practical Approach</a:t>
            </a:r>
            <a:r>
              <a:rPr lang="en-US" i="1" dirty="0"/>
              <a:t> </a:t>
            </a:r>
            <a:r>
              <a:rPr lang="en-US" dirty="0"/>
              <a:t>(Pearson), 2012</a:t>
            </a:r>
          </a:p>
          <a:p>
            <a:r>
              <a:rPr lang="en-US" dirty="0" err="1"/>
              <a:t>Lannon</a:t>
            </a:r>
            <a:r>
              <a:rPr lang="en-US" dirty="0"/>
              <a:t> &amp; </a:t>
            </a:r>
            <a:r>
              <a:rPr lang="en-US" dirty="0" err="1"/>
              <a:t>Gurak</a:t>
            </a:r>
            <a:r>
              <a:rPr lang="en-US" dirty="0"/>
              <a:t>, </a:t>
            </a:r>
            <a:r>
              <a:rPr lang="en-US" b="1" i="1" dirty="0"/>
              <a:t>Technical Communication</a:t>
            </a:r>
            <a:r>
              <a:rPr lang="en-US" dirty="0"/>
              <a:t>., 14th Edition, 2016</a:t>
            </a:r>
          </a:p>
        </p:txBody>
      </p:sp>
    </p:spTree>
    <p:extLst>
      <p:ext uri="{BB962C8B-B14F-4D97-AF65-F5344CB8AC3E}">
        <p14:creationId xmlns:p14="http://schemas.microsoft.com/office/powerpoint/2010/main" val="19136367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206063" y="193182"/>
          <a:ext cx="11706894" cy="6471364"/>
        </p:xfrm>
        <a:graphic>
          <a:graphicData uri="http://schemas.openxmlformats.org/drawingml/2006/table">
            <a:tbl>
              <a:tblPr firstRow="1" bandRow="1">
                <a:tableStyleId>{16D9F66E-5EB9-4882-86FB-DCBF35E3C3E4}</a:tableStyleId>
              </a:tblPr>
              <a:tblGrid>
                <a:gridCol w="1352281">
                  <a:extLst>
                    <a:ext uri="{9D8B030D-6E8A-4147-A177-3AD203B41FA5}">
                      <a16:colId xmlns:a16="http://schemas.microsoft.com/office/drawing/2014/main" val="20000"/>
                    </a:ext>
                  </a:extLst>
                </a:gridCol>
                <a:gridCol w="2550017">
                  <a:extLst>
                    <a:ext uri="{9D8B030D-6E8A-4147-A177-3AD203B41FA5}">
                      <a16:colId xmlns:a16="http://schemas.microsoft.com/office/drawing/2014/main" val="20001"/>
                    </a:ext>
                  </a:extLst>
                </a:gridCol>
                <a:gridCol w="1951149">
                  <a:extLst>
                    <a:ext uri="{9D8B030D-6E8A-4147-A177-3AD203B41FA5}">
                      <a16:colId xmlns:a16="http://schemas.microsoft.com/office/drawing/2014/main" val="20002"/>
                    </a:ext>
                  </a:extLst>
                </a:gridCol>
                <a:gridCol w="1951149">
                  <a:extLst>
                    <a:ext uri="{9D8B030D-6E8A-4147-A177-3AD203B41FA5}">
                      <a16:colId xmlns:a16="http://schemas.microsoft.com/office/drawing/2014/main" val="20003"/>
                    </a:ext>
                  </a:extLst>
                </a:gridCol>
                <a:gridCol w="2034862">
                  <a:extLst>
                    <a:ext uri="{9D8B030D-6E8A-4147-A177-3AD203B41FA5}">
                      <a16:colId xmlns:a16="http://schemas.microsoft.com/office/drawing/2014/main" val="20004"/>
                    </a:ext>
                  </a:extLst>
                </a:gridCol>
                <a:gridCol w="1867436">
                  <a:extLst>
                    <a:ext uri="{9D8B030D-6E8A-4147-A177-3AD203B41FA5}">
                      <a16:colId xmlns:a16="http://schemas.microsoft.com/office/drawing/2014/main" val="20005"/>
                    </a:ext>
                  </a:extLst>
                </a:gridCol>
              </a:tblGrid>
              <a:tr h="1091316">
                <a:tc>
                  <a:txBody>
                    <a:bodyPr/>
                    <a:lstStyle/>
                    <a:p>
                      <a:r>
                        <a:rPr lang="en-US" sz="2000" dirty="0">
                          <a:solidFill>
                            <a:schemeClr val="bg1"/>
                          </a:solidFill>
                        </a:rPr>
                        <a:t>Features</a:t>
                      </a:r>
                    </a:p>
                  </a:txBody>
                  <a:tcPr>
                    <a:solidFill>
                      <a:schemeClr val="accent6">
                        <a:lumMod val="75000"/>
                      </a:schemeClr>
                    </a:solidFill>
                  </a:tcPr>
                </a:tc>
                <a:tc>
                  <a:txBody>
                    <a:bodyPr/>
                    <a:lstStyle/>
                    <a:p>
                      <a:r>
                        <a:rPr lang="en-US" sz="2000" dirty="0">
                          <a:solidFill>
                            <a:schemeClr val="bg1"/>
                          </a:solidFill>
                        </a:rPr>
                        <a:t>Purpose</a:t>
                      </a:r>
                    </a:p>
                  </a:txBody>
                  <a:tcPr>
                    <a:solidFill>
                      <a:schemeClr val="accent6">
                        <a:lumMod val="75000"/>
                      </a:schemeClr>
                    </a:solidFill>
                  </a:tcPr>
                </a:tc>
                <a:tc>
                  <a:txBody>
                    <a:bodyPr/>
                    <a:lstStyle/>
                    <a:p>
                      <a:r>
                        <a:rPr lang="en-US" sz="2000" dirty="0">
                          <a:solidFill>
                            <a:schemeClr val="bg1"/>
                          </a:solidFill>
                        </a:rPr>
                        <a:t>Writer’s Knowledge of Topic</a:t>
                      </a:r>
                    </a:p>
                  </a:txBody>
                  <a:tcPr>
                    <a:solidFill>
                      <a:schemeClr val="accent6">
                        <a:lumMod val="75000"/>
                      </a:schemeClr>
                    </a:solidFill>
                  </a:tcPr>
                </a:tc>
                <a:tc>
                  <a:txBody>
                    <a:bodyPr/>
                    <a:lstStyle/>
                    <a:p>
                      <a:r>
                        <a:rPr lang="en-US" sz="2000" dirty="0">
                          <a:solidFill>
                            <a:schemeClr val="bg1"/>
                          </a:solidFill>
                        </a:rPr>
                        <a:t>Audience</a:t>
                      </a:r>
                    </a:p>
                  </a:txBody>
                  <a:tcPr>
                    <a:solidFill>
                      <a:schemeClr val="accent6">
                        <a:lumMod val="75000"/>
                      </a:schemeClr>
                    </a:solidFill>
                  </a:tcPr>
                </a:tc>
                <a:tc>
                  <a:txBody>
                    <a:bodyPr/>
                    <a:lstStyle/>
                    <a:p>
                      <a:r>
                        <a:rPr lang="en-US" sz="2000" dirty="0">
                          <a:solidFill>
                            <a:schemeClr val="bg1"/>
                          </a:solidFill>
                        </a:rPr>
                        <a:t>Criteria of Evaluation</a:t>
                      </a:r>
                    </a:p>
                  </a:txBody>
                  <a:tcPr>
                    <a:solidFill>
                      <a:schemeClr val="accent6">
                        <a:lumMod val="75000"/>
                      </a:schemeClr>
                    </a:solidFill>
                  </a:tcPr>
                </a:tc>
                <a:tc>
                  <a:txBody>
                    <a:bodyPr/>
                    <a:lstStyle/>
                    <a:p>
                      <a:r>
                        <a:rPr lang="en-US" sz="2000" dirty="0">
                          <a:solidFill>
                            <a:schemeClr val="bg1"/>
                          </a:solidFill>
                        </a:rPr>
                        <a:t>Graphic Elements</a:t>
                      </a:r>
                    </a:p>
                  </a:txBody>
                  <a:tcPr>
                    <a:solidFill>
                      <a:schemeClr val="accent6">
                        <a:lumMod val="75000"/>
                      </a:schemeClr>
                    </a:solidFill>
                  </a:tcPr>
                </a:tc>
                <a:extLst>
                  <a:ext uri="{0D108BD9-81ED-4DB2-BD59-A6C34878D82A}">
                    <a16:rowId xmlns:a16="http://schemas.microsoft.com/office/drawing/2014/main" val="10000"/>
                  </a:ext>
                </a:extLst>
              </a:tr>
              <a:tr h="2728288">
                <a:tc>
                  <a:txBody>
                    <a:bodyPr/>
                    <a:lstStyle/>
                    <a:p>
                      <a:r>
                        <a:rPr lang="en-US" sz="2000" b="1" dirty="0">
                          <a:solidFill>
                            <a:schemeClr val="accent6">
                              <a:lumMod val="50000"/>
                            </a:schemeClr>
                          </a:solidFill>
                        </a:rPr>
                        <a:t>Academic Writing</a:t>
                      </a:r>
                    </a:p>
                  </a:txBody>
                  <a:tcPr/>
                </a:tc>
                <a:tc>
                  <a:txBody>
                    <a:bodyPr/>
                    <a:lstStyle/>
                    <a:p>
                      <a:r>
                        <a:rPr lang="en-US" sz="2400" dirty="0"/>
                        <a:t>Communicating what</a:t>
                      </a:r>
                      <a:r>
                        <a:rPr lang="en-US" sz="2400" baseline="0" dirty="0"/>
                        <a:t> the student knows about the topic to earn a high grade</a:t>
                      </a:r>
                      <a:endParaRPr lang="en-US" sz="2400" dirty="0"/>
                    </a:p>
                  </a:txBody>
                  <a:tcPr/>
                </a:tc>
                <a:tc>
                  <a:txBody>
                    <a:bodyPr/>
                    <a:lstStyle/>
                    <a:p>
                      <a:r>
                        <a:rPr lang="en-US" sz="2400" dirty="0"/>
                        <a:t>Less than the teacher who evaluates the writing</a:t>
                      </a:r>
                    </a:p>
                  </a:txBody>
                  <a:tcPr/>
                </a:tc>
                <a:tc>
                  <a:txBody>
                    <a:bodyPr/>
                    <a:lstStyle/>
                    <a:p>
                      <a:r>
                        <a:rPr lang="en-US" sz="2400" dirty="0"/>
                        <a:t>The teacher who assigned the project or classmates</a:t>
                      </a:r>
                    </a:p>
                  </a:txBody>
                  <a:tcPr/>
                </a:tc>
                <a:tc>
                  <a:txBody>
                    <a:bodyPr/>
                    <a:lstStyle/>
                    <a:p>
                      <a:r>
                        <a:rPr lang="en-US" sz="2400" dirty="0"/>
                        <a:t>Depth,</a:t>
                      </a:r>
                      <a:r>
                        <a:rPr lang="en-US" sz="2400" baseline="0" dirty="0"/>
                        <a:t> logic, clarity, unity, supporting evidence, and grammar</a:t>
                      </a:r>
                      <a:endParaRPr lang="en-US" sz="2400" dirty="0"/>
                    </a:p>
                  </a:txBody>
                  <a:tcPr/>
                </a:tc>
                <a:tc>
                  <a:txBody>
                    <a:bodyPr/>
                    <a:lstStyle/>
                    <a:p>
                      <a:r>
                        <a:rPr lang="en-US" sz="2400" dirty="0"/>
                        <a:t>Sometimes used to explain and persuade</a:t>
                      </a:r>
                    </a:p>
                  </a:txBody>
                  <a:tcPr/>
                </a:tc>
                <a:extLst>
                  <a:ext uri="{0D108BD9-81ED-4DB2-BD59-A6C34878D82A}">
                    <a16:rowId xmlns:a16="http://schemas.microsoft.com/office/drawing/2014/main" val="10001"/>
                  </a:ext>
                </a:extLst>
              </a:tr>
              <a:tr h="2400894">
                <a:tc>
                  <a:txBody>
                    <a:bodyPr/>
                    <a:lstStyle/>
                    <a:p>
                      <a:r>
                        <a:rPr lang="en-US" sz="2000" b="1" dirty="0">
                          <a:solidFill>
                            <a:schemeClr val="accent6">
                              <a:lumMod val="50000"/>
                            </a:schemeClr>
                          </a:solidFill>
                        </a:rPr>
                        <a:t>Workplace</a:t>
                      </a:r>
                      <a:r>
                        <a:rPr lang="en-US" sz="2000" b="1" baseline="0" dirty="0">
                          <a:solidFill>
                            <a:schemeClr val="accent6">
                              <a:lumMod val="50000"/>
                            </a:schemeClr>
                          </a:solidFill>
                        </a:rPr>
                        <a:t> Writing</a:t>
                      </a:r>
                      <a:endParaRPr lang="en-US" sz="2000" b="1" dirty="0">
                        <a:solidFill>
                          <a:schemeClr val="accent6">
                            <a:lumMod val="50000"/>
                          </a:schemeClr>
                        </a:solidFill>
                      </a:endParaRPr>
                    </a:p>
                  </a:txBody>
                  <a:tcPr/>
                </a:tc>
                <a:tc>
                  <a:txBody>
                    <a:bodyPr/>
                    <a:lstStyle/>
                    <a:p>
                      <a:r>
                        <a:rPr lang="en-US" sz="2400" dirty="0"/>
                        <a:t>Getting something done within</a:t>
                      </a:r>
                      <a:r>
                        <a:rPr lang="en-US" sz="2400" baseline="0" dirty="0"/>
                        <a:t> an organization</a:t>
                      </a:r>
                      <a:endParaRPr lang="en-US" sz="2400" dirty="0"/>
                    </a:p>
                  </a:txBody>
                  <a:tcPr/>
                </a:tc>
                <a:tc>
                  <a:txBody>
                    <a:bodyPr/>
                    <a:lstStyle/>
                    <a:p>
                      <a:r>
                        <a:rPr lang="en-US" sz="2400" dirty="0"/>
                        <a:t>Usually more than the reader’s knowledge</a:t>
                      </a:r>
                    </a:p>
                  </a:txBody>
                  <a:tcPr/>
                </a:tc>
                <a:tc>
                  <a:txBody>
                    <a:bodyPr/>
                    <a:lstStyle/>
                    <a:p>
                      <a:r>
                        <a:rPr lang="en-US" sz="2400" dirty="0"/>
                        <a:t>Often several people with differing professional backgrounds</a:t>
                      </a:r>
                    </a:p>
                  </a:txBody>
                  <a:tcPr/>
                </a:tc>
                <a:tc>
                  <a:txBody>
                    <a:bodyPr/>
                    <a:lstStyle/>
                    <a:p>
                      <a:r>
                        <a:rPr lang="en-US" sz="2400" dirty="0"/>
                        <a:t>Clear content organization,</a:t>
                      </a:r>
                      <a:r>
                        <a:rPr lang="en-US" sz="2400" baseline="0" dirty="0"/>
                        <a:t> appropriate to the needs of busy readers</a:t>
                      </a:r>
                      <a:endParaRPr lang="en-US" sz="2400" dirty="0"/>
                    </a:p>
                  </a:txBody>
                  <a:tcPr/>
                </a:tc>
                <a:tc>
                  <a:txBody>
                    <a:bodyPr/>
                    <a:lstStyle/>
                    <a:p>
                      <a:r>
                        <a:rPr lang="en-US" sz="2400" dirty="0"/>
                        <a:t>Frequently used to help readers find</a:t>
                      </a:r>
                      <a:r>
                        <a:rPr lang="en-US" sz="2400" baseline="0" dirty="0"/>
                        <a:t> information and understand ideas</a:t>
                      </a:r>
                      <a:endParaRPr lang="en-US" sz="2400" dirty="0"/>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3938917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8647" y="270456"/>
            <a:ext cx="9954922" cy="6220496"/>
          </a:xfrm>
          <a:prstGeom prst="rect">
            <a:avLst/>
          </a:prstGeom>
          <a:noFill/>
        </p:spPr>
        <p:txBody>
          <a:bodyPr wrap="square" rtlCol="0">
            <a:spAutoFit/>
          </a:bodyPr>
          <a:lstStyle/>
          <a:p>
            <a:pPr marL="342900" indent="-342900">
              <a:buFont typeface="Arial" panose="020B0604020202020204" pitchFamily="34" charset="0"/>
              <a:buChar char="•"/>
            </a:pPr>
            <a:r>
              <a:rPr lang="en-US" sz="2400" dirty="0"/>
              <a:t>At </a:t>
            </a:r>
            <a:r>
              <a:rPr lang="en-US" sz="2400" b="1" dirty="0"/>
              <a:t>workplace</a:t>
            </a:r>
            <a:r>
              <a:rPr lang="en-US" sz="2400" dirty="0"/>
              <a:t> we are both the consumers and producers of technical communication</a:t>
            </a:r>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pPr marL="342900" indent="-342900">
              <a:buFont typeface="Arial" panose="020B0604020202020204" pitchFamily="34" charset="0"/>
              <a:buChar char="•"/>
            </a:pPr>
            <a:r>
              <a:rPr lang="en-US" sz="2400" dirty="0"/>
              <a:t>We write and communicate through digital tools more than ever</a:t>
            </a:r>
          </a:p>
          <a:p>
            <a:pPr marL="342900" indent="-342900">
              <a:buFont typeface="Arial" panose="020B0604020202020204" pitchFamily="34" charset="0"/>
              <a:buChar char="•"/>
            </a:pPr>
            <a:r>
              <a:rPr lang="en-US" sz="2400" dirty="0"/>
              <a:t>We often forget to pay attention to basic professional standards for workplace communication</a:t>
            </a:r>
          </a:p>
        </p:txBody>
      </p:sp>
      <p:sp>
        <p:nvSpPr>
          <p:cNvPr id="3" name="TextBox 2"/>
          <p:cNvSpPr txBox="1"/>
          <p:nvPr/>
        </p:nvSpPr>
        <p:spPr>
          <a:xfrm>
            <a:off x="1017430" y="1052848"/>
            <a:ext cx="10457645" cy="3046988"/>
          </a:xfrm>
          <a:prstGeom prst="rect">
            <a:avLst/>
          </a:prstGeom>
          <a:noFill/>
        </p:spPr>
        <p:txBody>
          <a:bodyPr wrap="square" rtlCol="0">
            <a:spAutoFit/>
          </a:bodyPr>
          <a:lstStyle/>
          <a:p>
            <a:pPr marL="285750" indent="-285750">
              <a:buFont typeface="Courier New" panose="02070309020205020404" pitchFamily="49" charset="0"/>
              <a:buChar char="o"/>
            </a:pPr>
            <a:r>
              <a:rPr lang="en-US" sz="2400" dirty="0"/>
              <a:t>Medical professionals, psychologist, social worker or accountant, keep precise records that are increasingly, a basis of legal action</a:t>
            </a:r>
          </a:p>
          <a:p>
            <a:pPr marL="285750" indent="-285750">
              <a:buFont typeface="Courier New" panose="02070309020205020404" pitchFamily="49" charset="0"/>
              <a:buChar char="o"/>
            </a:pPr>
            <a:r>
              <a:rPr lang="en-US" sz="2400" dirty="0"/>
              <a:t>Scientist report on research and explain its significance</a:t>
            </a:r>
          </a:p>
          <a:p>
            <a:pPr marL="285750" indent="-285750">
              <a:buFont typeface="Courier New" panose="02070309020205020404" pitchFamily="49" charset="0"/>
              <a:buChar char="o"/>
            </a:pPr>
            <a:r>
              <a:rPr lang="en-US" sz="2400" dirty="0"/>
              <a:t>Managers write memos, personnel evaluation, inspection reports and given oral presentations</a:t>
            </a:r>
          </a:p>
          <a:p>
            <a:pPr marL="285750" indent="-285750">
              <a:buFont typeface="Courier New" panose="02070309020205020404" pitchFamily="49" charset="0"/>
              <a:buChar char="o"/>
            </a:pPr>
            <a:r>
              <a:rPr lang="en-US" sz="2400" dirty="0"/>
              <a:t>Lab or service technicians keep daily activity records and help train coworkers in installing, using or servicing equipment</a:t>
            </a:r>
          </a:p>
          <a:p>
            <a:pPr marL="285750" indent="-285750">
              <a:buFont typeface="Courier New" panose="02070309020205020404" pitchFamily="49" charset="0"/>
              <a:buChar char="o"/>
            </a:pPr>
            <a:r>
              <a:rPr lang="en-US" sz="2400" dirty="0"/>
              <a:t>An attorney will research and interpret the law of clients</a:t>
            </a:r>
          </a:p>
        </p:txBody>
      </p:sp>
    </p:spTree>
    <p:extLst>
      <p:ext uri="{BB962C8B-B14F-4D97-AF65-F5344CB8AC3E}">
        <p14:creationId xmlns:p14="http://schemas.microsoft.com/office/powerpoint/2010/main" val="969950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Features of Technical Writing</a:t>
            </a:r>
          </a:p>
        </p:txBody>
      </p:sp>
      <p:sp>
        <p:nvSpPr>
          <p:cNvPr id="3" name="Content Placeholder 2"/>
          <p:cNvSpPr>
            <a:spLocks noGrp="1"/>
          </p:cNvSpPr>
          <p:nvPr>
            <p:ph idx="1"/>
          </p:nvPr>
        </p:nvSpPr>
        <p:spPr>
          <a:xfrm>
            <a:off x="838201" y="1825624"/>
            <a:ext cx="10198993" cy="4729721"/>
          </a:xfrm>
        </p:spPr>
        <p:txBody>
          <a:bodyPr>
            <a:normAutofit/>
          </a:bodyPr>
          <a:lstStyle/>
          <a:p>
            <a:pPr marL="514350" lvl="0" indent="-514350">
              <a:lnSpc>
                <a:spcPct val="150000"/>
              </a:lnSpc>
              <a:spcBef>
                <a:spcPts val="0"/>
              </a:spcBef>
              <a:buFont typeface="+mj-lt"/>
              <a:buAutoNum type="arabicPeriod"/>
            </a:pPr>
            <a:r>
              <a:rPr lang="en-US" sz="2400" dirty="0">
                <a:solidFill>
                  <a:prstClr val="black"/>
                </a:solidFill>
              </a:rPr>
              <a:t>Contextualized (context based/ situation oriented)</a:t>
            </a:r>
          </a:p>
          <a:p>
            <a:pPr marL="514350" lvl="0" indent="-514350">
              <a:lnSpc>
                <a:spcPct val="150000"/>
              </a:lnSpc>
              <a:spcBef>
                <a:spcPts val="0"/>
              </a:spcBef>
              <a:buFont typeface="+mj-lt"/>
              <a:buAutoNum type="arabicPeriod"/>
            </a:pPr>
            <a:r>
              <a:rPr lang="en-US" sz="2400" dirty="0">
                <a:solidFill>
                  <a:prstClr val="black"/>
                </a:solidFill>
              </a:rPr>
              <a:t>Purposeful (objective)</a:t>
            </a:r>
          </a:p>
          <a:p>
            <a:pPr marL="514350" lvl="0" indent="-514350">
              <a:lnSpc>
                <a:spcPct val="150000"/>
              </a:lnSpc>
              <a:spcBef>
                <a:spcPts val="0"/>
              </a:spcBef>
              <a:buFont typeface="+mj-lt"/>
              <a:buAutoNum type="arabicPeriod"/>
            </a:pPr>
            <a:r>
              <a:rPr lang="en-US" sz="2400" dirty="0">
                <a:solidFill>
                  <a:prstClr val="black"/>
                </a:solidFill>
              </a:rPr>
              <a:t>Directional (specific audience)</a:t>
            </a:r>
          </a:p>
          <a:p>
            <a:pPr marL="514350" lvl="0" indent="-514350">
              <a:lnSpc>
                <a:spcPct val="150000"/>
              </a:lnSpc>
              <a:spcBef>
                <a:spcPts val="0"/>
              </a:spcBef>
              <a:buFont typeface="+mj-lt"/>
              <a:buAutoNum type="arabicPeriod"/>
            </a:pPr>
            <a:r>
              <a:rPr lang="en-US" sz="2400" dirty="0">
                <a:solidFill>
                  <a:prstClr val="black"/>
                </a:solidFill>
              </a:rPr>
              <a:t>Realistic (factual and verifiable)</a:t>
            </a:r>
          </a:p>
          <a:p>
            <a:pPr marL="514350" lvl="0" indent="-514350">
              <a:lnSpc>
                <a:spcPct val="150000"/>
              </a:lnSpc>
              <a:spcBef>
                <a:spcPts val="0"/>
              </a:spcBef>
              <a:buFont typeface="+mj-lt"/>
              <a:buAutoNum type="arabicPeriod"/>
            </a:pPr>
            <a:r>
              <a:rPr lang="en-US" sz="2400" dirty="0">
                <a:solidFill>
                  <a:prstClr val="black"/>
                </a:solidFill>
              </a:rPr>
              <a:t>Outcome-based (achieves targets)</a:t>
            </a:r>
          </a:p>
          <a:p>
            <a:pPr marL="514350" lvl="0" indent="-514350">
              <a:lnSpc>
                <a:spcPct val="150000"/>
              </a:lnSpc>
              <a:spcBef>
                <a:spcPts val="0"/>
              </a:spcBef>
              <a:buFont typeface="+mj-lt"/>
              <a:buAutoNum type="arabicPeriod"/>
            </a:pPr>
            <a:r>
              <a:rPr lang="en-US" sz="2400" dirty="0">
                <a:solidFill>
                  <a:prstClr val="black"/>
                </a:solidFill>
              </a:rPr>
              <a:t>Interdisciplinary (multiple fields)</a:t>
            </a:r>
          </a:p>
        </p:txBody>
      </p:sp>
    </p:spTree>
    <p:extLst>
      <p:ext uri="{BB962C8B-B14F-4D97-AF65-F5344CB8AC3E}">
        <p14:creationId xmlns:p14="http://schemas.microsoft.com/office/powerpoint/2010/main" val="14882446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lum bright="-20000" contrast="40000"/>
          </a:blip>
          <a:stretch>
            <a:fillRect/>
          </a:stretch>
        </p:blipFill>
        <p:spPr>
          <a:xfrm>
            <a:off x="1970233" y="-478552"/>
            <a:ext cx="7275367" cy="7521327"/>
          </a:xfrm>
          <a:prstGeom prst="rect">
            <a:avLst/>
          </a:prstGeom>
        </p:spPr>
      </p:pic>
      <p:sp>
        <p:nvSpPr>
          <p:cNvPr id="3" name="Title 1"/>
          <p:cNvSpPr txBox="1">
            <a:spLocks/>
          </p:cNvSpPr>
          <p:nvPr/>
        </p:nvSpPr>
        <p:spPr>
          <a:xfrm rot="16200000">
            <a:off x="-4138321" y="2750906"/>
            <a:ext cx="10515600" cy="1325563"/>
          </a:xfrm>
          <a:prstGeom prst="rect">
            <a:avLst/>
          </a:prstGeom>
        </p:spPr>
        <p:txBody>
          <a:bodyPr/>
          <a:lstStyle>
            <a:lvl1pPr algn="l" defTabSz="914400" rtl="0" eaLnBrk="1" latinLnBrk="0" hangingPunct="1">
              <a:spcBef>
                <a:spcPct val="0"/>
              </a:spcBef>
              <a:buNone/>
              <a:defRPr sz="4400" kern="1200">
                <a:solidFill>
                  <a:schemeClr val="tx1"/>
                </a:solidFill>
                <a:latin typeface="+mj-lt"/>
                <a:ea typeface="+mj-ea"/>
                <a:cs typeface="+mj-cs"/>
              </a:defRPr>
            </a:lvl1pPr>
          </a:lstStyle>
          <a:p>
            <a:pPr algn="ctr"/>
            <a:r>
              <a:rPr lang="en-US" sz="3600" b="1" dirty="0"/>
              <a:t>An Effective Technical Document</a:t>
            </a:r>
          </a:p>
        </p:txBody>
      </p:sp>
    </p:spTree>
    <p:extLst>
      <p:ext uri="{BB962C8B-B14F-4D97-AF65-F5344CB8AC3E}">
        <p14:creationId xmlns:p14="http://schemas.microsoft.com/office/powerpoint/2010/main" val="557272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976638" y="5447764"/>
            <a:ext cx="6034021" cy="707886"/>
          </a:xfrm>
          <a:prstGeom prst="rect">
            <a:avLst/>
          </a:prstGeom>
          <a:noFill/>
        </p:spPr>
        <p:txBody>
          <a:bodyPr wrap="square" rtlCol="0">
            <a:spAutoFit/>
          </a:bodyPr>
          <a:lstStyle/>
          <a:p>
            <a:r>
              <a:rPr lang="en-US" sz="4000" b="1" dirty="0">
                <a:latin typeface="Lucida Sans" panose="020B0602030504020204" pitchFamily="34" charset="0"/>
              </a:rPr>
              <a:t>THINGS TO CONSIDER</a:t>
            </a:r>
          </a:p>
        </p:txBody>
      </p:sp>
    </p:spTree>
    <p:extLst>
      <p:ext uri="{BB962C8B-B14F-4D97-AF65-F5344CB8AC3E}">
        <p14:creationId xmlns:p14="http://schemas.microsoft.com/office/powerpoint/2010/main" val="41397548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TotalTime>
  <Words>3013</Words>
  <Application>Microsoft Office PowerPoint</Application>
  <PresentationFormat>Widescreen</PresentationFormat>
  <Paragraphs>353</Paragraphs>
  <Slides>43</Slides>
  <Notes>15</Notes>
  <HiddenSlides>0</HiddenSlides>
  <MMClips>0</MMClips>
  <ScaleCrop>false</ScaleCrop>
  <HeadingPairs>
    <vt:vector size="4" baseType="variant">
      <vt:variant>
        <vt:lpstr>Theme</vt:lpstr>
      </vt:variant>
      <vt:variant>
        <vt:i4>1</vt:i4>
      </vt:variant>
      <vt:variant>
        <vt:lpstr>Slide Titles</vt:lpstr>
      </vt:variant>
      <vt:variant>
        <vt:i4>43</vt:i4>
      </vt:variant>
    </vt:vector>
  </HeadingPairs>
  <TitlesOfParts>
    <vt:vector size="44" baseType="lpstr">
      <vt:lpstr>Office Theme</vt:lpstr>
      <vt:lpstr>Technical and Business Writing</vt:lpstr>
      <vt:lpstr>Technical and Business Writing</vt:lpstr>
      <vt:lpstr>Course Evaluation Criteria</vt:lpstr>
      <vt:lpstr>PowerPoint Presentation</vt:lpstr>
      <vt:lpstr>PowerPoint Presentation</vt:lpstr>
      <vt:lpstr>PowerPoint Presentation</vt:lpstr>
      <vt:lpstr>Features of Technical Writing</vt:lpstr>
      <vt:lpstr>PowerPoint Presentation</vt:lpstr>
      <vt:lpstr>PowerPoint Presentation</vt:lpstr>
      <vt:lpstr>Purpose of Technical Writing</vt:lpstr>
      <vt:lpstr>Audience of Technical Writing</vt:lpstr>
      <vt:lpstr>TECHNICAL DOCUMENTS</vt:lpstr>
      <vt:lpstr>Tone in Technical Writing</vt:lpstr>
      <vt:lpstr>Tone in Technical Writing</vt:lpstr>
      <vt:lpstr>PowerPoint Presentation</vt:lpstr>
      <vt:lpstr>PowerPoint Presentation</vt:lpstr>
      <vt:lpstr>PowerPoint Presentation</vt:lpstr>
      <vt:lpstr>PowerPoint Presentation</vt:lpstr>
      <vt:lpstr>PowerPoint Presentation</vt:lpstr>
      <vt:lpstr>Positive Language</vt:lpstr>
      <vt:lpstr>PowerPoint Presentation</vt:lpstr>
      <vt:lpstr>PowerPoint Presentation</vt:lpstr>
      <vt:lpstr>PowerPoint Presentation</vt:lpstr>
      <vt:lpstr>Task 1.</vt:lpstr>
      <vt:lpstr>Ethics and Culture</vt:lpstr>
      <vt:lpstr>Ethics Guidelines at Work </vt:lpstr>
      <vt:lpstr>Documents should pass the ETHICS test.</vt:lpstr>
      <vt:lpstr>PowerPoint Presentation</vt:lpstr>
      <vt:lpstr>PowerPoint Presentation</vt:lpstr>
      <vt:lpstr>PowerPoint Presentation</vt:lpstr>
      <vt:lpstr>Case Study</vt:lpstr>
      <vt:lpstr>Being CULTURALLY sensitive while writing…</vt:lpstr>
      <vt:lpstr>PowerPoint Presentation</vt:lpstr>
      <vt:lpstr>PowerPoint Presentation</vt:lpstr>
      <vt:lpstr>PowerPoint Presentation</vt:lpstr>
      <vt:lpstr>Strategies for Communicating Internationally</vt:lpstr>
      <vt:lpstr>Task 2. Introductory Email to Instructor</vt:lpstr>
      <vt:lpstr>Grading Rubric for Email</vt:lpstr>
      <vt:lpstr>PowerPoint Presentation</vt:lpstr>
      <vt:lpstr>PowerPoint Presentation</vt:lpstr>
      <vt:lpstr>STRUCTURE</vt:lpstr>
      <vt:lpstr>ABC Format</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Technical and Business Writing</dc:title>
  <dc:creator>Hajra</dc:creator>
  <cp:lastModifiedBy>Waris Mustafa</cp:lastModifiedBy>
  <cp:revision>4</cp:revision>
  <dcterms:created xsi:type="dcterms:W3CDTF">2021-09-10T22:11:14Z</dcterms:created>
  <dcterms:modified xsi:type="dcterms:W3CDTF">2022-09-11T19:26:43Z</dcterms:modified>
</cp:coreProperties>
</file>

<file path=docProps/thumbnail.jpeg>
</file>